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5"/>
  </p:notesMasterIdLst>
  <p:sldIdLst>
    <p:sldId id="257" r:id="rId2"/>
    <p:sldId id="287" r:id="rId3"/>
    <p:sldId id="312" r:id="rId4"/>
    <p:sldId id="269" r:id="rId5"/>
    <p:sldId id="256" r:id="rId6"/>
    <p:sldId id="314" r:id="rId7"/>
    <p:sldId id="315" r:id="rId8"/>
    <p:sldId id="316" r:id="rId9"/>
    <p:sldId id="317" r:id="rId10"/>
    <p:sldId id="313" r:id="rId11"/>
    <p:sldId id="319" r:id="rId12"/>
    <p:sldId id="322" r:id="rId13"/>
    <p:sldId id="323" r:id="rId14"/>
    <p:sldId id="328" r:id="rId15"/>
    <p:sldId id="333" r:id="rId16"/>
    <p:sldId id="318" r:id="rId17"/>
    <p:sldId id="329" r:id="rId18"/>
    <p:sldId id="332" r:id="rId19"/>
    <p:sldId id="334" r:id="rId20"/>
    <p:sldId id="335" r:id="rId21"/>
    <p:sldId id="321" r:id="rId22"/>
    <p:sldId id="330" r:id="rId23"/>
    <p:sldId id="26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040F"/>
    <a:srgbClr val="680000"/>
    <a:srgbClr val="861F21"/>
    <a:srgbClr val="C00000"/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3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0E9EA-9EF9-4523-BEDE-EE4387E6263B}" type="datetimeFigureOut">
              <a:rPr lang="zh-CN" altLang="en-US" smtClean="0"/>
              <a:t>2021-10-09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A8D3F-3566-4524-930D-064917B7A5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61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B85C5-1ADC-43AA-9DF2-BA30A261534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816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EB85C5-1ADC-43AA-9DF2-BA30A261534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54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BAC929-8800-408F-A949-5734CF98E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552241-74E8-498B-9412-EB4C6FB42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9CCA1E-C63D-4E15-8517-B3269A4E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571B-BBB9-4913-AFE5-14B0152D7EDF}" type="datetimeFigureOut">
              <a:rPr lang="zh-CN" altLang="en-US" smtClean="0"/>
              <a:t>2021-10-09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538568-C16C-404E-9D62-C4C49A962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B3BE3F-0008-4995-913E-A1B24EE8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C256-876B-4592-8203-792B05406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780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DD553-9C3C-4479-A257-A93430F93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D9E162-5658-4B85-8BB2-C93C4D37C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3AA41F-27B4-4C3A-8B4D-DF6D0EFC7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571B-BBB9-4913-AFE5-14B0152D7EDF}" type="datetimeFigureOut">
              <a:rPr lang="zh-CN" altLang="en-US" smtClean="0"/>
              <a:t>2021-10-09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826E84-F8A1-480E-BB2D-DEE0290B1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380255-F5C2-46B6-9A93-770190DF7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C256-876B-4592-8203-792B05406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802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138C295-359C-4B83-9F43-5D069EEEF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F4803F-1047-45AD-8C88-1AEF49744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C94304-FC80-441D-B743-ABC9D583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571B-BBB9-4913-AFE5-14B0152D7EDF}" type="datetimeFigureOut">
              <a:rPr lang="zh-CN" altLang="en-US" smtClean="0"/>
              <a:t>2021-10-09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C0F535-D150-49BE-AD46-A0E22A345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C1B7B2-02F2-4E0E-8D3A-3EA58009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C256-876B-4592-8203-792B05406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406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118779"/>
      </p:ext>
    </p:extLst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3A35C4-9B22-4D6E-BCFC-75ABDD79E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65975A-D842-40FA-B9DB-34016C6DC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4F373E-02E0-4A7B-961A-0DEF85621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571B-BBB9-4913-AFE5-14B0152D7EDF}" type="datetimeFigureOut">
              <a:rPr lang="zh-CN" altLang="en-US" smtClean="0"/>
              <a:t>2021-10-09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C4F50F-E9B0-4CD6-BEE7-501CCC1B3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49C806-E1C7-416D-B573-6F558EE7D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C256-876B-4592-8203-792B05406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198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908E2-1030-40BE-AA7E-BDB3BBA4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C32297-2661-49EC-8505-EFCB01E84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E98698-52E5-46C4-867C-BC2A9FC05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571B-BBB9-4913-AFE5-14B0152D7EDF}" type="datetimeFigureOut">
              <a:rPr lang="zh-CN" altLang="en-US" smtClean="0"/>
              <a:t>2021-10-09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44A8C2-6940-4FAA-8BC6-8FFC0D938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A0A8B-84F3-46C4-B90C-09A4674A7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C256-876B-4592-8203-792B05406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09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188CA4-D254-4B76-B9B6-EA949378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0785B-4DA8-4E44-BE28-586F0F31D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6FC18B-B4C0-4159-8620-23BAB0EF3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DD2B7D-DFD2-407D-918F-46D6FAE8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571B-BBB9-4913-AFE5-14B0152D7EDF}" type="datetimeFigureOut">
              <a:rPr lang="zh-CN" altLang="en-US" smtClean="0"/>
              <a:t>2021-10-09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A48A54-1D9E-47E9-ACF3-078E243C6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4BBCCE-BE56-444C-8CA9-15AA2B3C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C256-876B-4592-8203-792B05406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97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E92D4D-B3E2-4698-9CED-24CB15165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5651AF-68B7-4B60-8F18-39DB9A8AB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818DE6-4D8F-46E0-98AF-5BC988650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5FA34F-36BA-4382-8A8F-701130F8BF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2FA742-EDC1-4221-B0E4-9AD655EDA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AC0A97-4282-4522-8876-E6D54EF58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571B-BBB9-4913-AFE5-14B0152D7EDF}" type="datetimeFigureOut">
              <a:rPr lang="zh-CN" altLang="en-US" smtClean="0"/>
              <a:t>2021-10-09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704FB6B-1DC7-4C7E-AF69-08AC44AA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2A5FC95-9842-4D5E-8B3B-573BFBED4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C256-876B-4592-8203-792B05406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548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D7A627-E405-4F77-80D1-C7090278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5F62A1-3E12-4D02-AE7B-172E665F7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571B-BBB9-4913-AFE5-14B0152D7EDF}" type="datetimeFigureOut">
              <a:rPr lang="zh-CN" altLang="en-US" smtClean="0"/>
              <a:t>2021-10-09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F5C343-703B-4F32-8D4D-0412C3D02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3161FE-8CDB-4634-9962-984D9B8BB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C256-876B-4592-8203-792B05406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832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807DAD-8F4A-4806-B209-EE1714D94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571B-BBB9-4913-AFE5-14B0152D7EDF}" type="datetimeFigureOut">
              <a:rPr lang="zh-CN" altLang="en-US" smtClean="0"/>
              <a:t>2021-10-09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6CDA52-7CF7-4BED-A151-5E9835292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A6C666-41CE-4494-A046-860EF62A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C256-876B-4592-8203-792B05406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33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DA3D8E-F7B3-4A79-8C46-FAA50D44F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E91E88-8A98-4872-A9AB-3D2ED1395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919496-2891-425D-A0F6-0DEA9C0CA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8C9865-4BC9-4CCE-AE7C-ED154233A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571B-BBB9-4913-AFE5-14B0152D7EDF}" type="datetimeFigureOut">
              <a:rPr lang="zh-CN" altLang="en-US" smtClean="0"/>
              <a:t>2021-10-09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B803B2-5C74-4F28-9D4B-114D50EAB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354E43-31BE-4BF6-B92E-3830C9EB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C256-876B-4592-8203-792B05406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270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34E83-B9EC-4A0D-94B7-7D0B92F2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DF786A5-0FA5-4FA1-89BA-19E11D39FD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CDA41E-5B63-4630-80CD-972E30943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FB4701-C6DE-4758-ACC2-3524ACFD5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571B-BBB9-4913-AFE5-14B0152D7EDF}" type="datetimeFigureOut">
              <a:rPr lang="zh-CN" altLang="en-US" smtClean="0"/>
              <a:t>2021-10-09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427EEE-EB96-4C3C-AB2A-511680A44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720B0D-EF66-4610-AFA3-7D77E814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5C256-876B-4592-8203-792B05406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90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02AE57-52C4-4911-8651-1FC786129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D4414C-4469-4A1A-8F4E-2445A717C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67094B-B1CF-4D61-A203-AD52CB7AD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6571B-BBB9-4913-AFE5-14B0152D7EDF}" type="datetimeFigureOut">
              <a:rPr lang="zh-CN" altLang="en-US" smtClean="0"/>
              <a:t>2021-10-09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6C25A3-B452-45EF-A01F-14FBC75EC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B6ABA7-7A84-4992-A706-1693239C5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5C256-876B-4592-8203-792B05406E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061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8.jpg"/><Relationship Id="rId7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png"/><Relationship Id="rId3" Type="http://schemas.microsoft.com/office/2007/relationships/hdphoto" Target="../media/hdphoto1.wdp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40.png"/><Relationship Id="rId5" Type="http://schemas.openxmlformats.org/officeDocument/2006/relationships/image" Target="../media/image35.jpeg"/><Relationship Id="rId10" Type="http://schemas.openxmlformats.org/officeDocument/2006/relationships/image" Target="../media/image39.png"/><Relationship Id="rId4" Type="http://schemas.openxmlformats.org/officeDocument/2006/relationships/image" Target="../media/image34.jpe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jpg"/><Relationship Id="rId3" Type="http://schemas.microsoft.com/office/2007/relationships/media" Target="../media/media3.wav"/><Relationship Id="rId7" Type="http://schemas.microsoft.com/office/2007/relationships/hdphoto" Target="../media/hdphoto1.wdp"/><Relationship Id="rId12" Type="http://schemas.openxmlformats.org/officeDocument/2006/relationships/image" Target="../media/image46.jp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5.png"/><Relationship Id="rId4" Type="http://schemas.openxmlformats.org/officeDocument/2006/relationships/audio" Target="../media/media3.wav"/><Relationship Id="rId9" Type="http://schemas.microsoft.com/office/2007/relationships/hdphoto" Target="../media/hdphoto4.wdp"/><Relationship Id="rId1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fif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7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microsoft.com/office/2007/relationships/hdphoto" Target="../media/hdphoto6.wdp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microsoft.com/office/2007/relationships/hdphoto" Target="../media/hdphoto1.wdp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BF7D8F-16FC-4596-9475-A7A44BECC99F}"/>
              </a:ext>
            </a:extLst>
          </p:cNvPr>
          <p:cNvSpPr/>
          <p:nvPr/>
        </p:nvSpPr>
        <p:spPr>
          <a:xfrm>
            <a:off x="0" y="0"/>
            <a:ext cx="9586365" cy="6875926"/>
          </a:xfrm>
          <a:custGeom>
            <a:avLst/>
            <a:gdLst>
              <a:gd name="connsiteX0" fmla="*/ 0 w 9610641"/>
              <a:gd name="connsiteY0" fmla="*/ 0 h 6858000"/>
              <a:gd name="connsiteX1" fmla="*/ 9610641 w 9610641"/>
              <a:gd name="connsiteY1" fmla="*/ 0 h 6858000"/>
              <a:gd name="connsiteX2" fmla="*/ 9610641 w 9610641"/>
              <a:gd name="connsiteY2" fmla="*/ 6858000 h 6858000"/>
              <a:gd name="connsiteX3" fmla="*/ 0 w 9610641"/>
              <a:gd name="connsiteY3" fmla="*/ 6858000 h 6858000"/>
              <a:gd name="connsiteX4" fmla="*/ 0 w 9610641"/>
              <a:gd name="connsiteY4" fmla="*/ 0 h 6858000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10201360"/>
              <a:gd name="connsiteY0" fmla="*/ 0 h 6882276"/>
              <a:gd name="connsiteX1" fmla="*/ 10201360 w 10201360"/>
              <a:gd name="connsiteY1" fmla="*/ 0 h 6882276"/>
              <a:gd name="connsiteX2" fmla="*/ 3509246 w 10201360"/>
              <a:gd name="connsiteY2" fmla="*/ 6882276 h 6882276"/>
              <a:gd name="connsiteX3" fmla="*/ 0 w 10201360"/>
              <a:gd name="connsiteY3" fmla="*/ 6858000 h 6882276"/>
              <a:gd name="connsiteX4" fmla="*/ 0 w 10201360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75926"/>
              <a:gd name="connsiteX1" fmla="*/ 9586365 w 9586365"/>
              <a:gd name="connsiteY1" fmla="*/ 16184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  <a:gd name="connsiteX0" fmla="*/ 0 w 9586365"/>
              <a:gd name="connsiteY0" fmla="*/ 0 h 6875926"/>
              <a:gd name="connsiteX1" fmla="*/ 9586365 w 9586365"/>
              <a:gd name="connsiteY1" fmla="*/ 1368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6365" h="6875926">
                <a:moveTo>
                  <a:pt x="0" y="0"/>
                </a:moveTo>
                <a:lnTo>
                  <a:pt x="9586365" y="1368"/>
                </a:lnTo>
                <a:cubicBezTo>
                  <a:pt x="5537650" y="1146391"/>
                  <a:pt x="3834052" y="4531595"/>
                  <a:pt x="3515596" y="687592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tile tx="-191135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3">
            <a:extLst>
              <a:ext uri="{FF2B5EF4-FFF2-40B4-BE49-F238E27FC236}">
                <a16:creationId xmlns:a16="http://schemas.microsoft.com/office/drawing/2014/main" id="{B8E25DB4-78CD-4CC5-A733-F03AB8DDBCE0}"/>
              </a:ext>
            </a:extLst>
          </p:cNvPr>
          <p:cNvSpPr/>
          <p:nvPr/>
        </p:nvSpPr>
        <p:spPr>
          <a:xfrm flipV="1">
            <a:off x="5475991" y="0"/>
            <a:ext cx="5794290" cy="2818394"/>
          </a:xfrm>
          <a:custGeom>
            <a:avLst/>
            <a:gdLst>
              <a:gd name="connsiteX0" fmla="*/ 0 w 1051965"/>
              <a:gd name="connsiteY0" fmla="*/ 3536219 h 3536219"/>
              <a:gd name="connsiteX1" fmla="*/ 0 w 1051965"/>
              <a:gd name="connsiteY1" fmla="*/ 0 h 3536219"/>
              <a:gd name="connsiteX2" fmla="*/ 1051965 w 1051965"/>
              <a:gd name="connsiteY2" fmla="*/ 3536219 h 3536219"/>
              <a:gd name="connsiteX3" fmla="*/ 0 w 1051965"/>
              <a:gd name="connsiteY3" fmla="*/ 3536219 h 353621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1051965 w 2613727"/>
              <a:gd name="connsiteY2" fmla="*/ 40945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69415 w 2613727"/>
              <a:gd name="connsiteY2" fmla="*/ 40818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6306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2793039 w 3808064"/>
              <a:gd name="connsiteY0" fmla="*/ 3329238 h 3329238"/>
              <a:gd name="connsiteX1" fmla="*/ 250566 w 3808064"/>
              <a:gd name="connsiteY1" fmla="*/ 0 h 3329238"/>
              <a:gd name="connsiteX2" fmla="*/ 3787854 w 3808064"/>
              <a:gd name="connsiteY2" fmla="*/ 3310188 h 3329238"/>
              <a:gd name="connsiteX3" fmla="*/ 2793039 w 3808064"/>
              <a:gd name="connsiteY3" fmla="*/ 3329238 h 3329238"/>
              <a:gd name="connsiteX0" fmla="*/ 2758934 w 3788027"/>
              <a:gd name="connsiteY0" fmla="*/ 3329238 h 3329238"/>
              <a:gd name="connsiteX1" fmla="*/ 216461 w 3788027"/>
              <a:gd name="connsiteY1" fmla="*/ 0 h 3329238"/>
              <a:gd name="connsiteX2" fmla="*/ 3753749 w 3788027"/>
              <a:gd name="connsiteY2" fmla="*/ 3310188 h 3329238"/>
              <a:gd name="connsiteX3" fmla="*/ 2758934 w 3788027"/>
              <a:gd name="connsiteY3" fmla="*/ 3329238 h 3329238"/>
              <a:gd name="connsiteX0" fmla="*/ 2542473 w 3571566"/>
              <a:gd name="connsiteY0" fmla="*/ 3329238 h 3329238"/>
              <a:gd name="connsiteX1" fmla="*/ 0 w 3571566"/>
              <a:gd name="connsiteY1" fmla="*/ 0 h 3329238"/>
              <a:gd name="connsiteX2" fmla="*/ 3537288 w 3571566"/>
              <a:gd name="connsiteY2" fmla="*/ 3310188 h 3329238"/>
              <a:gd name="connsiteX3" fmla="*/ 2542473 w 3571566"/>
              <a:gd name="connsiteY3" fmla="*/ 3329238 h 3329238"/>
              <a:gd name="connsiteX0" fmla="*/ 2542473 w 3571566"/>
              <a:gd name="connsiteY0" fmla="*/ 3329238 h 3329238"/>
              <a:gd name="connsiteX1" fmla="*/ 0 w 3571566"/>
              <a:gd name="connsiteY1" fmla="*/ 0 h 3329238"/>
              <a:gd name="connsiteX2" fmla="*/ 3537288 w 3571566"/>
              <a:gd name="connsiteY2" fmla="*/ 3310188 h 3329238"/>
              <a:gd name="connsiteX3" fmla="*/ 2542473 w 3571566"/>
              <a:gd name="connsiteY3" fmla="*/ 3329238 h 3329238"/>
              <a:gd name="connsiteX0" fmla="*/ 2542473 w 3537288"/>
              <a:gd name="connsiteY0" fmla="*/ 3329238 h 3329238"/>
              <a:gd name="connsiteX1" fmla="*/ 0 w 3537288"/>
              <a:gd name="connsiteY1" fmla="*/ 0 h 3329238"/>
              <a:gd name="connsiteX2" fmla="*/ 3537288 w 3537288"/>
              <a:gd name="connsiteY2" fmla="*/ 3310188 h 3329238"/>
              <a:gd name="connsiteX3" fmla="*/ 2542473 w 3537288"/>
              <a:gd name="connsiteY3" fmla="*/ 3329238 h 3329238"/>
              <a:gd name="connsiteX0" fmla="*/ 4159606 w 5154421"/>
              <a:gd name="connsiteY0" fmla="*/ 2168174 h 2168174"/>
              <a:gd name="connsiteX1" fmla="*/ 0 w 5154421"/>
              <a:gd name="connsiteY1" fmla="*/ 0 h 2168174"/>
              <a:gd name="connsiteX2" fmla="*/ 5154421 w 5154421"/>
              <a:gd name="connsiteY2" fmla="*/ 2149124 h 2168174"/>
              <a:gd name="connsiteX3" fmla="*/ 4159606 w 5154421"/>
              <a:gd name="connsiteY3" fmla="*/ 2168174 h 2168174"/>
              <a:gd name="connsiteX0" fmla="*/ 4159606 w 5154421"/>
              <a:gd name="connsiteY0" fmla="*/ 2168174 h 2168174"/>
              <a:gd name="connsiteX1" fmla="*/ 0 w 5154421"/>
              <a:gd name="connsiteY1" fmla="*/ 0 h 2168174"/>
              <a:gd name="connsiteX2" fmla="*/ 5154421 w 5154421"/>
              <a:gd name="connsiteY2" fmla="*/ 2149124 h 2168174"/>
              <a:gd name="connsiteX3" fmla="*/ 4159606 w 5154421"/>
              <a:gd name="connsiteY3" fmla="*/ 2168174 h 2168174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3796"/>
              <a:gd name="connsiteY0" fmla="*/ 2149036 h 2149036"/>
              <a:gd name="connsiteX1" fmla="*/ 0 w 5233796"/>
              <a:gd name="connsiteY1" fmla="*/ 0 h 2149036"/>
              <a:gd name="connsiteX2" fmla="*/ 5233796 w 5233796"/>
              <a:gd name="connsiteY2" fmla="*/ 2146732 h 2149036"/>
              <a:gd name="connsiteX3" fmla="*/ 4235806 w 5233796"/>
              <a:gd name="connsiteY3" fmla="*/ 2149036 h 2149036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790056"/>
              <a:gd name="connsiteY0" fmla="*/ 2122721 h 2122721"/>
              <a:gd name="connsiteX1" fmla="*/ 0 w 5790056"/>
              <a:gd name="connsiteY1" fmla="*/ 0 h 2122721"/>
              <a:gd name="connsiteX2" fmla="*/ 5790056 w 5790056"/>
              <a:gd name="connsiteY2" fmla="*/ 2120417 h 2122721"/>
              <a:gd name="connsiteX3" fmla="*/ 4299306 w 5790056"/>
              <a:gd name="connsiteY3" fmla="*/ 2122721 h 2122721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4290" h="2123606">
                <a:moveTo>
                  <a:pt x="4299306" y="2122721"/>
                </a:moveTo>
                <a:cubicBezTo>
                  <a:pt x="2665473" y="1751344"/>
                  <a:pt x="1257066" y="1185461"/>
                  <a:pt x="0" y="0"/>
                </a:cubicBezTo>
                <a:cubicBezTo>
                  <a:pt x="902449" y="660654"/>
                  <a:pt x="2197538" y="1647613"/>
                  <a:pt x="5794290" y="2123606"/>
                </a:cubicBezTo>
                <a:lnTo>
                  <a:pt x="4299306" y="212272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1">
            <a:extLst>
              <a:ext uri="{FF2B5EF4-FFF2-40B4-BE49-F238E27FC236}">
                <a16:creationId xmlns:a16="http://schemas.microsoft.com/office/drawing/2014/main" id="{FB657C6F-59B8-4152-BC1C-075157E8138E}"/>
              </a:ext>
            </a:extLst>
          </p:cNvPr>
          <p:cNvSpPr/>
          <p:nvPr/>
        </p:nvSpPr>
        <p:spPr>
          <a:xfrm>
            <a:off x="0" y="-8963"/>
            <a:ext cx="9586365" cy="6866963"/>
          </a:xfrm>
          <a:custGeom>
            <a:avLst/>
            <a:gdLst>
              <a:gd name="connsiteX0" fmla="*/ 0 w 9610641"/>
              <a:gd name="connsiteY0" fmla="*/ 0 h 6858000"/>
              <a:gd name="connsiteX1" fmla="*/ 9610641 w 9610641"/>
              <a:gd name="connsiteY1" fmla="*/ 0 h 6858000"/>
              <a:gd name="connsiteX2" fmla="*/ 9610641 w 9610641"/>
              <a:gd name="connsiteY2" fmla="*/ 6858000 h 6858000"/>
              <a:gd name="connsiteX3" fmla="*/ 0 w 9610641"/>
              <a:gd name="connsiteY3" fmla="*/ 6858000 h 6858000"/>
              <a:gd name="connsiteX4" fmla="*/ 0 w 9610641"/>
              <a:gd name="connsiteY4" fmla="*/ 0 h 6858000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10201360"/>
              <a:gd name="connsiteY0" fmla="*/ 0 h 6882276"/>
              <a:gd name="connsiteX1" fmla="*/ 10201360 w 10201360"/>
              <a:gd name="connsiteY1" fmla="*/ 0 h 6882276"/>
              <a:gd name="connsiteX2" fmla="*/ 3509246 w 10201360"/>
              <a:gd name="connsiteY2" fmla="*/ 6882276 h 6882276"/>
              <a:gd name="connsiteX3" fmla="*/ 0 w 10201360"/>
              <a:gd name="connsiteY3" fmla="*/ 6858000 h 6882276"/>
              <a:gd name="connsiteX4" fmla="*/ 0 w 10201360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75926"/>
              <a:gd name="connsiteX1" fmla="*/ 9586365 w 9586365"/>
              <a:gd name="connsiteY1" fmla="*/ 16184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  <a:gd name="connsiteX0" fmla="*/ 0 w 9586365"/>
              <a:gd name="connsiteY0" fmla="*/ 0 h 6875926"/>
              <a:gd name="connsiteX1" fmla="*/ 9586365 w 9586365"/>
              <a:gd name="connsiteY1" fmla="*/ 1368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6365" h="6875926">
                <a:moveTo>
                  <a:pt x="0" y="0"/>
                </a:moveTo>
                <a:lnTo>
                  <a:pt x="9586365" y="1368"/>
                </a:lnTo>
                <a:cubicBezTo>
                  <a:pt x="5537650" y="1146391"/>
                  <a:pt x="3834052" y="4531595"/>
                  <a:pt x="3515596" y="687592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2000">
                <a:srgbClr val="44546A">
                  <a:alpha val="30000"/>
                </a:srgbClr>
              </a:gs>
              <a:gs pos="0">
                <a:schemeClr val="tx2"/>
              </a:gs>
              <a:gs pos="100000">
                <a:schemeClr val="tx2">
                  <a:alpha val="1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8B1B8FAE-36A9-4123-BDFD-2170D20D84F2}"/>
              </a:ext>
            </a:extLst>
          </p:cNvPr>
          <p:cNvSpPr/>
          <p:nvPr/>
        </p:nvSpPr>
        <p:spPr>
          <a:xfrm>
            <a:off x="2357143" y="1955801"/>
            <a:ext cx="3570460" cy="4926475"/>
          </a:xfrm>
          <a:custGeom>
            <a:avLst/>
            <a:gdLst>
              <a:gd name="connsiteX0" fmla="*/ 0 w 1051965"/>
              <a:gd name="connsiteY0" fmla="*/ 3536219 h 3536219"/>
              <a:gd name="connsiteX1" fmla="*/ 0 w 1051965"/>
              <a:gd name="connsiteY1" fmla="*/ 0 h 3536219"/>
              <a:gd name="connsiteX2" fmla="*/ 1051965 w 1051965"/>
              <a:gd name="connsiteY2" fmla="*/ 3536219 h 3536219"/>
              <a:gd name="connsiteX3" fmla="*/ 0 w 1051965"/>
              <a:gd name="connsiteY3" fmla="*/ 3536219 h 353621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1051965 w 2613727"/>
              <a:gd name="connsiteY2" fmla="*/ 40945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69415 w 2613727"/>
              <a:gd name="connsiteY2" fmla="*/ 40818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6306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0460" h="3712006">
                <a:moveTo>
                  <a:pt x="0" y="3712006"/>
                </a:moveTo>
                <a:cubicBezTo>
                  <a:pt x="693442" y="1686750"/>
                  <a:pt x="2337268" y="766806"/>
                  <a:pt x="3570460" y="0"/>
                </a:cubicBezTo>
                <a:cubicBezTo>
                  <a:pt x="2114307" y="1156976"/>
                  <a:pt x="1384170" y="2113314"/>
                  <a:pt x="994815" y="3692956"/>
                </a:cubicBezTo>
                <a:lnTo>
                  <a:pt x="0" y="37120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B53CF16-8A2F-4500-AE9A-C11F4BE51720}"/>
              </a:ext>
            </a:extLst>
          </p:cNvPr>
          <p:cNvSpPr txBox="1"/>
          <p:nvPr/>
        </p:nvSpPr>
        <p:spPr>
          <a:xfrm>
            <a:off x="3641136" y="3613697"/>
            <a:ext cx="8192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字魂105号-简雅黑" panose="00000500000000000000" pitchFamily="2" charset="-122"/>
              </a:rPr>
              <a:t>专注于声学科研与商业化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96ACE2B-92DF-48B8-AC0D-6FD9B46D9C41}"/>
              </a:ext>
            </a:extLst>
          </p:cNvPr>
          <p:cNvSpPr txBox="1"/>
          <p:nvPr/>
        </p:nvSpPr>
        <p:spPr>
          <a:xfrm>
            <a:off x="4605854" y="2233531"/>
            <a:ext cx="6809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字魂105号-简雅黑" panose="00000500000000000000" pitchFamily="2" charset="-122"/>
              </a:rPr>
              <a:t>九音科技有限公司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B749626-95D8-4334-B63C-E3B10AE56A46}"/>
              </a:ext>
            </a:extLst>
          </p:cNvPr>
          <p:cNvSpPr txBox="1"/>
          <p:nvPr/>
        </p:nvSpPr>
        <p:spPr>
          <a:xfrm>
            <a:off x="8980702" y="6053222"/>
            <a:ext cx="2852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字魂105号-简雅黑" panose="00000500000000000000" pitchFamily="2" charset="-122"/>
              </a:rPr>
              <a:t>19/05/2021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字魂105号-简雅黑" panose="00000500000000000000" pitchFamily="2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3D90FA8-12BB-4FE5-A693-05CFCB982FB2}"/>
              </a:ext>
            </a:extLst>
          </p:cNvPr>
          <p:cNvCxnSpPr>
            <a:cxnSpLocks/>
          </p:cNvCxnSpPr>
          <p:nvPr/>
        </p:nvCxnSpPr>
        <p:spPr>
          <a:xfrm>
            <a:off x="10933761" y="1955801"/>
            <a:ext cx="673039" cy="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5c249dca63615">
            <a:hlinkClick r:id="" action="ppaction://media"/>
            <a:extLst>
              <a:ext uri="{FF2B5EF4-FFF2-40B4-BE49-F238E27FC236}">
                <a16:creationId xmlns:a16="http://schemas.microsoft.com/office/drawing/2014/main" id="{2C62F508-3F71-479F-AB04-93F962E24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7800" y="-611188"/>
            <a:ext cx="406400" cy="406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CC84893-1379-434F-BDAE-1DE099529A8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3761" y="39235"/>
            <a:ext cx="1332151" cy="1049994"/>
          </a:xfrm>
          <a:prstGeom prst="rect">
            <a:avLst/>
          </a:prstGeom>
          <a:noFill/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8D68705-BB57-45B9-B9D7-55926C09F209}"/>
              </a:ext>
            </a:extLst>
          </p:cNvPr>
          <p:cNvSpPr txBox="1"/>
          <p:nvPr/>
        </p:nvSpPr>
        <p:spPr>
          <a:xfrm>
            <a:off x="5016790" y="4919576"/>
            <a:ext cx="7927824" cy="376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Agency FB" panose="020B0503020202020204" pitchFamily="34" charset="0"/>
                <a:ea typeface="华文行楷" panose="02010800040101010101" pitchFamily="2" charset="-122"/>
              </a:rPr>
              <a:t>Focus on acoustic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Agency FB" panose="020B0503020202020204" pitchFamily="34" charset="0"/>
                <a:ea typeface="华文行楷" panose="02010800040101010101" pitchFamily="2" charset="-122"/>
              </a:rPr>
              <a:t>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Agency FB" panose="020B0503020202020204" pitchFamily="34" charset="0"/>
                <a:ea typeface="华文行楷" panose="02010800040101010101" pitchFamily="2" charset="-122"/>
              </a:rPr>
              <a:t>research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Agency FB" panose="020B0503020202020204" pitchFamily="34" charset="0"/>
                <a:ea typeface="华文行楷" panose="02010800040101010101" pitchFamily="2" charset="-122"/>
              </a:rPr>
              <a:t>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Agency FB" panose="020B0503020202020204" pitchFamily="34" charset="0"/>
                <a:ea typeface="华文行楷" panose="02010800040101010101" pitchFamily="2" charset="-122"/>
              </a:rPr>
              <a:t>and commercialization because we only boutique tech</a:t>
            </a:r>
          </a:p>
        </p:txBody>
      </p:sp>
    </p:spTree>
    <p:extLst>
      <p:ext uri="{BB962C8B-B14F-4D97-AF65-F5344CB8AC3E}">
        <p14:creationId xmlns:p14="http://schemas.microsoft.com/office/powerpoint/2010/main" val="4748419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 numSld="999" showWhenStopped="0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6" grpId="0" animBg="1"/>
      <p:bldP spid="4" grpId="0" animBg="1"/>
      <p:bldP spid="24" grpId="0"/>
      <p:bldP spid="26" grpId="0"/>
      <p:bldP spid="29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9694ED-679D-4E2C-BA74-8FE9F87016F6}"/>
              </a:ext>
            </a:extLst>
          </p:cNvPr>
          <p:cNvSpPr txBox="1"/>
          <p:nvPr/>
        </p:nvSpPr>
        <p:spPr>
          <a:xfrm>
            <a:off x="780801" y="256205"/>
            <a:ext cx="55174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8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Microsoft Sans Serif" panose="020B0604020202020204" pitchFamily="34" charset="0"/>
                <a:sym typeface="Helvetica Neue"/>
              </a:rPr>
              <a:t>单喇叭通话专利应用</a:t>
            </a:r>
            <a:endParaRPr lang="en-US" altLang="zh-CN" sz="28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直角三角形 8">
            <a:extLst>
              <a:ext uri="{FF2B5EF4-FFF2-40B4-BE49-F238E27FC236}">
                <a16:creationId xmlns:a16="http://schemas.microsoft.com/office/drawing/2014/main" id="{E2A67D1C-78FE-459A-BA16-7C889656CFC9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9D15789-FCD5-47C7-8755-9F80D057BAB9}"/>
              </a:ext>
            </a:extLst>
          </p:cNvPr>
          <p:cNvGrpSpPr/>
          <p:nvPr/>
        </p:nvGrpSpPr>
        <p:grpSpPr>
          <a:xfrm>
            <a:off x="657582" y="1204519"/>
            <a:ext cx="10192670" cy="4748420"/>
            <a:chOff x="2424431" y="2790760"/>
            <a:chExt cx="18978808" cy="986940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EDB8EEF-3CDD-462C-ACC1-4785C6A18622}"/>
                </a:ext>
              </a:extLst>
            </p:cNvPr>
            <p:cNvSpPr txBox="1"/>
            <p:nvPr/>
          </p:nvSpPr>
          <p:spPr>
            <a:xfrm>
              <a:off x="18465655" y="2790760"/>
              <a:ext cx="2847498" cy="875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Microsoft Sans Serif" panose="020B0604020202020204" pitchFamily="34" charset="0"/>
                  <a:sym typeface="Helvetica Neue"/>
                </a:rPr>
                <a:t>蓝牙抗噪耳机</a:t>
              </a:r>
              <a:endParaRPr kumimoji="0" lang="en-US" altLang="zh-CN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Microsoft Sans Serif" panose="020B0604020202020204" pitchFamily="34" charset="0"/>
                <a:sym typeface="Helvetica Neue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9B7AE40-C667-4CBB-8F7A-8C4B365CA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B"/>
                </a:clrFrom>
                <a:clrTo>
                  <a:srgbClr val="FFFF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6587" y="8281363"/>
              <a:ext cx="1895348" cy="33520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1662022-DE7C-4162-954D-BCF0D0325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3217" y="3888120"/>
              <a:ext cx="2474797" cy="24747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16BD278-ACE4-41EC-AFD3-B34B6D74F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52005" y="3888120"/>
              <a:ext cx="2474797" cy="24747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FD0A84A6-9861-4987-AA41-AA1D32D285E2}"/>
                </a:ext>
              </a:extLst>
            </p:cNvPr>
            <p:cNvSpPr/>
            <p:nvPr/>
          </p:nvSpPr>
          <p:spPr>
            <a:xfrm rot="12457319">
              <a:off x="5707280" y="5135530"/>
              <a:ext cx="1890082" cy="353273"/>
            </a:xfrm>
            <a:prstGeom prst="rightArrow">
              <a:avLst>
                <a:gd name="adj1" fmla="val 50000"/>
                <a:gd name="adj2" fmla="val 243876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0" dirty="0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CBBCF54-4EFB-474D-A142-6629B1DCD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0638" y="4606766"/>
              <a:ext cx="9033854" cy="64941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34359689-C059-476D-986F-D079B9398690}"/>
                </a:ext>
              </a:extLst>
            </p:cNvPr>
            <p:cNvSpPr/>
            <p:nvPr/>
          </p:nvSpPr>
          <p:spPr>
            <a:xfrm rot="19697353">
              <a:off x="16545126" y="5187881"/>
              <a:ext cx="1890082" cy="353273"/>
            </a:xfrm>
            <a:prstGeom prst="rightArrow">
              <a:avLst>
                <a:gd name="adj1" fmla="val 50000"/>
                <a:gd name="adj2" fmla="val 243876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0" dirty="0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AB55F86-6EFA-401B-8120-72D884EAAA06}"/>
                </a:ext>
              </a:extLst>
            </p:cNvPr>
            <p:cNvSpPr txBox="1"/>
            <p:nvPr/>
          </p:nvSpPr>
          <p:spPr>
            <a:xfrm>
              <a:off x="2803753" y="11784572"/>
              <a:ext cx="2865409" cy="875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b="1" dirty="0">
                  <a:solidFill>
                    <a:srgbClr val="650F18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Sans Serif" panose="020B0604020202020204" pitchFamily="34" charset="0"/>
                  <a:sym typeface="Helvetica Neue"/>
                </a:rPr>
                <a:t>抗</a:t>
              </a:r>
              <a:r>
                <a:rPr kumimoji="0" lang="zh-CN" altLang="en-US" b="1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Microsoft Sans Serif" panose="020B0604020202020204" pitchFamily="34" charset="0"/>
                  <a:sym typeface="Helvetica Neue"/>
                </a:rPr>
                <a:t>噪直播系统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E76BC3B-A019-4AAA-8556-19D3898BD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549" y="9702677"/>
              <a:ext cx="2570465" cy="20493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36E86F4-32C5-4A16-87EE-39604A733200}"/>
                </a:ext>
              </a:extLst>
            </p:cNvPr>
            <p:cNvSpPr txBox="1"/>
            <p:nvPr/>
          </p:nvSpPr>
          <p:spPr>
            <a:xfrm>
              <a:off x="18555741" y="11784570"/>
              <a:ext cx="2847498" cy="875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b="1" dirty="0">
                  <a:solidFill>
                    <a:srgbClr val="650F18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Sans Serif" panose="020B0604020202020204" pitchFamily="34" charset="0"/>
                </a:rPr>
                <a:t>行业专用设备</a:t>
              </a:r>
              <a:endParaRPr kumimoji="0" lang="zh-CN" altLang="en-US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Microsoft Sans Serif" panose="020B0604020202020204" pitchFamily="34" charset="0"/>
                <a:sym typeface="Helvetica Neue"/>
              </a:endParaRPr>
            </a:p>
          </p:txBody>
        </p:sp>
        <p:sp>
          <p:nvSpPr>
            <p:cNvPr id="17" name="箭头: 右 16">
              <a:extLst>
                <a:ext uri="{FF2B5EF4-FFF2-40B4-BE49-F238E27FC236}">
                  <a16:creationId xmlns:a16="http://schemas.microsoft.com/office/drawing/2014/main" id="{F51CD290-0844-46F4-8040-ABE9B1C23AC7}"/>
                </a:ext>
              </a:extLst>
            </p:cNvPr>
            <p:cNvSpPr/>
            <p:nvPr/>
          </p:nvSpPr>
          <p:spPr>
            <a:xfrm rot="9142681" flipV="1">
              <a:off x="5707280" y="10433151"/>
              <a:ext cx="1890082" cy="353273"/>
            </a:xfrm>
            <a:prstGeom prst="rightArrow">
              <a:avLst>
                <a:gd name="adj1" fmla="val 50000"/>
                <a:gd name="adj2" fmla="val 243876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0" dirty="0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08C8E0B2-0B87-4EAC-9093-DA1303BA3757}"/>
                </a:ext>
              </a:extLst>
            </p:cNvPr>
            <p:cNvSpPr/>
            <p:nvPr/>
          </p:nvSpPr>
          <p:spPr>
            <a:xfrm rot="1902647" flipV="1">
              <a:off x="16649585" y="10485501"/>
              <a:ext cx="1890082" cy="353273"/>
            </a:xfrm>
            <a:prstGeom prst="rightArrow">
              <a:avLst>
                <a:gd name="adj1" fmla="val 50000"/>
                <a:gd name="adj2" fmla="val 243876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b="0" dirty="0">
                <a:latin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3E78D52-117C-4755-A5A4-69FD659EAAE7}"/>
                </a:ext>
              </a:extLst>
            </p:cNvPr>
            <p:cNvSpPr txBox="1"/>
            <p:nvPr/>
          </p:nvSpPr>
          <p:spPr>
            <a:xfrm>
              <a:off x="2424431" y="2791207"/>
              <a:ext cx="3396700" cy="875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1" i="0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Microsoft Sans Serif" panose="020B0604020202020204" pitchFamily="34" charset="0"/>
                  <a:sym typeface="Helvetica Neue"/>
                </a:rPr>
                <a:t>Type-C</a:t>
              </a:r>
              <a:r>
                <a:rPr kumimoji="0" lang="zh-CN" altLang="en-US" b="1" i="0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Microsoft Sans Serif" panose="020B0604020202020204" pitchFamily="34" charset="0"/>
                  <a:sym typeface="Helvetica Neue"/>
                </a:rPr>
                <a:t>抗噪耳机</a:t>
              </a:r>
              <a:endParaRPr kumimoji="0" lang="en-US" altLang="zh-CN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Microsoft Sans Serif" panose="020B0604020202020204" pitchFamily="34" charset="0"/>
                <a:sym typeface="Helvetica Neue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6724ABBE-3BC6-4913-A6B0-8E46259A954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407" y="271886"/>
            <a:ext cx="703702" cy="5546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46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9694ED-679D-4E2C-BA74-8FE9F87016F6}"/>
              </a:ext>
            </a:extLst>
          </p:cNvPr>
          <p:cNvSpPr txBox="1"/>
          <p:nvPr/>
        </p:nvSpPr>
        <p:spPr>
          <a:xfrm>
            <a:off x="645421" y="311072"/>
            <a:ext cx="67366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单喇叭</a:t>
            </a:r>
            <a:r>
              <a:rPr lang="en-US" altLang="zh-CN" sz="2800" b="1" dirty="0">
                <a:solidFill>
                  <a:srgbClr val="861F21"/>
                </a:solidFill>
                <a:latin typeface="Helvetica Neue"/>
                <a:ea typeface="华文新魏" panose="02010800040101010101" pitchFamily="2" charset="-122"/>
              </a:rPr>
              <a:t>Type-C</a:t>
            </a:r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抗噪耳机参考设计板</a:t>
            </a:r>
            <a:endParaRPr lang="en-US" altLang="zh-CN" sz="28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7034C1A-E27B-45DB-9D74-5E159FD30A1B}"/>
              </a:ext>
            </a:extLst>
          </p:cNvPr>
          <p:cNvGrpSpPr/>
          <p:nvPr/>
        </p:nvGrpSpPr>
        <p:grpSpPr>
          <a:xfrm>
            <a:off x="249229" y="1649470"/>
            <a:ext cx="5015333" cy="3697980"/>
            <a:chOff x="1112019" y="2484970"/>
            <a:chExt cx="10048783" cy="8413891"/>
          </a:xfrm>
        </p:grpSpPr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4BD24C09-7ECB-4598-8165-066DB2D6E486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2958801" y="5719321"/>
              <a:ext cx="2813350" cy="1387096"/>
            </a:xfrm>
            <a:prstGeom prst="straightConnector1">
              <a:avLst/>
            </a:prstGeom>
            <a:noFill/>
            <a:ln w="38100" cap="flat">
              <a:solidFill>
                <a:srgbClr val="00B0F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6C552284-92C3-4D46-8D61-6AA6CE1C5F57}"/>
                </a:ext>
              </a:extLst>
            </p:cNvPr>
            <p:cNvCxnSpPr>
              <a:cxnSpLocks/>
            </p:cNvCxnSpPr>
            <p:nvPr/>
          </p:nvCxnSpPr>
          <p:spPr>
            <a:xfrm>
              <a:off x="4206019" y="4608469"/>
              <a:ext cx="2994881" cy="1463725"/>
            </a:xfrm>
            <a:prstGeom prst="straightConnector1">
              <a:avLst/>
            </a:prstGeom>
            <a:noFill/>
            <a:ln w="38100" cap="flat">
              <a:solidFill>
                <a:srgbClr val="00B0F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1E1060-4431-4C25-A0D3-36C88222685F}"/>
                </a:ext>
              </a:extLst>
            </p:cNvPr>
            <p:cNvSpPr txBox="1"/>
            <p:nvPr/>
          </p:nvSpPr>
          <p:spPr>
            <a:xfrm>
              <a:off x="1112019" y="5310098"/>
              <a:ext cx="1846782" cy="818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1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Helvetica Neue"/>
                  <a:ea typeface="Microsoft Sans Serif" panose="020B0604020202020204" pitchFamily="34" charset="0"/>
                  <a:cs typeface="Microsoft Sans Serif" panose="020B0604020202020204" pitchFamily="34" charset="0"/>
                  <a:sym typeface="Helvetica Neue"/>
                </a:rPr>
                <a:t>SNC8600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cs typeface="Microsoft Sans Serif" panose="020B0604020202020204" pitchFamily="34" charset="0"/>
                <a:sym typeface="Helvetica Neue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2126189-4567-43B6-8472-431A6B0161BF}"/>
                </a:ext>
              </a:extLst>
            </p:cNvPr>
            <p:cNvSpPr txBox="1"/>
            <p:nvPr/>
          </p:nvSpPr>
          <p:spPr>
            <a:xfrm>
              <a:off x="3082874" y="3768309"/>
              <a:ext cx="1846782" cy="818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1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Helvetica Neue"/>
                  <a:ea typeface="Microsoft Sans Serif" panose="020B0604020202020204" pitchFamily="34" charset="0"/>
                  <a:cs typeface="Microsoft Sans Serif" panose="020B0604020202020204" pitchFamily="34" charset="0"/>
                  <a:sym typeface="Helvetica Neue"/>
                </a:rPr>
                <a:t>SNC1600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cs typeface="Microsoft Sans Serif" panose="020B0604020202020204" pitchFamily="34" charset="0"/>
                <a:sym typeface="Helvetica Neue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B1C891FE-F327-44AB-81E9-8502E40D5A50}"/>
                </a:ext>
              </a:extLst>
            </p:cNvPr>
            <p:cNvCxnSpPr>
              <a:cxnSpLocks/>
            </p:cNvCxnSpPr>
            <p:nvPr/>
          </p:nvCxnSpPr>
          <p:spPr>
            <a:xfrm>
              <a:off x="3754269" y="7954837"/>
              <a:ext cx="899370" cy="1208139"/>
            </a:xfrm>
            <a:prstGeom prst="straightConnector1">
              <a:avLst/>
            </a:prstGeom>
            <a:noFill/>
            <a:ln w="38100" cap="flat">
              <a:solidFill>
                <a:srgbClr val="00B0F0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1E297C1F-4495-4B75-997A-5814068D5E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4901" y="5059290"/>
              <a:ext cx="4450781" cy="4057940"/>
            </a:xfrm>
            <a:prstGeom prst="straightConnector1">
              <a:avLst/>
            </a:prstGeom>
            <a:noFill/>
            <a:ln w="38100" cap="flat">
              <a:solidFill>
                <a:srgbClr val="00B0F0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11BBCAC-4374-49BD-8809-A47A652448ED}"/>
                </a:ext>
              </a:extLst>
            </p:cNvPr>
            <p:cNvSpPr txBox="1"/>
            <p:nvPr/>
          </p:nvSpPr>
          <p:spPr>
            <a:xfrm rot="3010247">
              <a:off x="2965224" y="8519350"/>
              <a:ext cx="1623030" cy="7207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400" b="1" dirty="0">
                  <a:solidFill>
                    <a:srgbClr val="650F18"/>
                  </a:solidFill>
                  <a:latin typeface="Helvetica Neue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8.0mm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cs typeface="Microsoft Sans Serif" panose="020B0604020202020204" pitchFamily="34" charset="0"/>
                <a:sym typeface="Helvetica Neue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A17204D-2D4E-46CC-BEF7-D771AA009FA9}"/>
                </a:ext>
              </a:extLst>
            </p:cNvPr>
            <p:cNvSpPr txBox="1"/>
            <p:nvPr/>
          </p:nvSpPr>
          <p:spPr>
            <a:xfrm rot="19172657">
              <a:off x="6622017" y="6994692"/>
              <a:ext cx="1628378" cy="818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400" b="1" dirty="0">
                  <a:solidFill>
                    <a:srgbClr val="650F18"/>
                  </a:solidFill>
                  <a:latin typeface="Helvetica Neue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35.0</a:t>
              </a:r>
              <a:r>
                <a:rPr kumimoji="0" lang="en-US" altLang="zh-CN" sz="1400" b="1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Helvetica Neue"/>
                  <a:ea typeface="Microsoft Sans Serif" panose="020B0604020202020204" pitchFamily="34" charset="0"/>
                  <a:cs typeface="Microsoft Sans Serif" panose="020B0604020202020204" pitchFamily="34" charset="0"/>
                  <a:sym typeface="Helvetica Neue"/>
                </a:rPr>
                <a:t>mm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cs typeface="Microsoft Sans Serif" panose="020B0604020202020204" pitchFamily="34" charset="0"/>
                <a:sym typeface="Helvetica Neue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334661F-BE4D-4E83-89B4-010FAE490D27}"/>
                </a:ext>
              </a:extLst>
            </p:cNvPr>
            <p:cNvSpPr txBox="1"/>
            <p:nvPr/>
          </p:nvSpPr>
          <p:spPr>
            <a:xfrm rot="2948355">
              <a:off x="1892503" y="9677040"/>
              <a:ext cx="1291252" cy="11523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1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  <a:sym typeface="Helvetica Neue"/>
                </a:rPr>
                <a:t>  </a:t>
              </a:r>
              <a:r>
                <a:rPr kumimoji="0" lang="en-US" altLang="zh-CN" sz="1400" b="1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Helvetica Neue"/>
                  <a:ea typeface="Microsoft Sans Serif" panose="020B0604020202020204" pitchFamily="34" charset="0"/>
                  <a:cs typeface="Microsoft Sans Serif" panose="020B0604020202020204" pitchFamily="34" charset="0"/>
                  <a:sym typeface="Helvetica Neue"/>
                </a:rPr>
                <a:t>To </a:t>
              </a:r>
            </a:p>
            <a:p>
              <a:pPr marL="0" marR="0" indent="0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1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Helvetica Neue"/>
                  <a:ea typeface="Microsoft Sans Serif" panose="020B0604020202020204" pitchFamily="34" charset="0"/>
                  <a:cs typeface="Microsoft Sans Serif" panose="020B0604020202020204" pitchFamily="34" charset="0"/>
                  <a:sym typeface="Helvetica Neue"/>
                </a:rPr>
                <a:t>USB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cs typeface="Microsoft Sans Serif" panose="020B0604020202020204" pitchFamily="34" charset="0"/>
                <a:sym typeface="Helvetica Neue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B3DF901-35DB-47D0-96D5-2720DDD03DC8}"/>
                </a:ext>
              </a:extLst>
            </p:cNvPr>
            <p:cNvSpPr txBox="1"/>
            <p:nvPr/>
          </p:nvSpPr>
          <p:spPr>
            <a:xfrm rot="3078165">
              <a:off x="9142411" y="2878858"/>
              <a:ext cx="1940165" cy="11523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1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  <a:sym typeface="Helvetica Neue"/>
                </a:rPr>
                <a:t>    </a:t>
              </a:r>
              <a:r>
                <a:rPr kumimoji="0" lang="en-US" altLang="zh-CN" sz="1400" b="1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Helvetica Neue"/>
                  <a:ea typeface="Microsoft Sans Serif" panose="020B0604020202020204" pitchFamily="34" charset="0"/>
                  <a:cs typeface="Microsoft Sans Serif" panose="020B0604020202020204" pitchFamily="34" charset="0"/>
                  <a:sym typeface="Helvetica Neue"/>
                </a:rPr>
                <a:t>To </a:t>
              </a:r>
            </a:p>
            <a:p>
              <a:pPr marL="0" marR="0" indent="0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400" b="1" dirty="0">
                  <a:solidFill>
                    <a:srgbClr val="650F18"/>
                  </a:solidFill>
                  <a:latin typeface="Helvetica Neue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Speaker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cs typeface="Microsoft Sans Serif" panose="020B0604020202020204" pitchFamily="34" charset="0"/>
                <a:sym typeface="Helvetica Neue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592C703C-5D20-4001-B792-4FB96BFB8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1474" y="3814338"/>
              <a:ext cx="581551" cy="537675"/>
            </a:xfrm>
            <a:prstGeom prst="straightConnector1">
              <a:avLst/>
            </a:prstGeom>
            <a:noFill/>
            <a:ln w="38100" cap="flat">
              <a:solidFill>
                <a:srgbClr val="00B0F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F023B31C-CE90-47E9-A545-DB2047336277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2867829" y="9141820"/>
              <a:ext cx="632168" cy="666105"/>
            </a:xfrm>
            <a:prstGeom prst="straightConnector1">
              <a:avLst/>
            </a:prstGeom>
            <a:noFill/>
            <a:ln w="38100" cap="flat">
              <a:solidFill>
                <a:srgbClr val="00B0F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A27DD9E-ACFE-4567-B9E0-01EED8482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21794">
              <a:off x="7496343" y="5600348"/>
              <a:ext cx="1411803" cy="59171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F3B84D7-9FC1-4BA2-A2EE-156EC908E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01778">
              <a:off x="3721836" y="5661226"/>
              <a:ext cx="5955566" cy="14264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33E1971-9FE8-4ECD-89C3-5AF06B993217}"/>
                </a:ext>
              </a:extLst>
            </p:cNvPr>
            <p:cNvSpPr txBox="1"/>
            <p:nvPr/>
          </p:nvSpPr>
          <p:spPr>
            <a:xfrm>
              <a:off x="6508160" y="3609511"/>
              <a:ext cx="1507398" cy="818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Helvetica Neue"/>
                  <a:cs typeface="Microsoft Sans Serif" panose="020B0604020202020204" pitchFamily="34" charset="0"/>
                  <a:sym typeface="Helvetica Neue"/>
                </a:rPr>
                <a:t>正面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D42AEC6-8C19-45C9-A9F8-E5EF66142783}"/>
                </a:ext>
              </a:extLst>
            </p:cNvPr>
            <p:cNvSpPr txBox="1"/>
            <p:nvPr/>
          </p:nvSpPr>
          <p:spPr>
            <a:xfrm>
              <a:off x="7818097" y="9351683"/>
              <a:ext cx="1243376" cy="9936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Microsoft Sans Serif" panose="020B0604020202020204" pitchFamily="34" charset="0"/>
                  <a:cs typeface="Microsoft Sans Serif" panose="020B0604020202020204" pitchFamily="34" charset="0"/>
                  <a:sym typeface="Helvetica Neue"/>
                </a:rPr>
                <a:t>反面</a:t>
              </a:r>
            </a:p>
          </p:txBody>
        </p:sp>
      </p:grpSp>
      <p:sp>
        <p:nvSpPr>
          <p:cNvPr id="29" name="直角三角形 8">
            <a:extLst>
              <a:ext uri="{FF2B5EF4-FFF2-40B4-BE49-F238E27FC236}">
                <a16:creationId xmlns:a16="http://schemas.microsoft.com/office/drawing/2014/main" id="{04B9D99D-CF14-4D40-9289-971BD2565153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6724ABBE-3BC6-4913-A6B0-8E46259A954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14" y="353718"/>
            <a:ext cx="703702" cy="554654"/>
          </a:xfrm>
          <a:prstGeom prst="rect">
            <a:avLst/>
          </a:prstGeom>
          <a:noFill/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34D21081-A36B-4988-B07B-89E8B99CF839}"/>
              </a:ext>
            </a:extLst>
          </p:cNvPr>
          <p:cNvSpPr txBox="1"/>
          <p:nvPr/>
        </p:nvSpPr>
        <p:spPr>
          <a:xfrm>
            <a:off x="6562412" y="1969305"/>
            <a:ext cx="4504038" cy="3406701"/>
          </a:xfrm>
          <a:prstGeom prst="rect">
            <a:avLst/>
          </a:prstGeom>
          <a:noFill/>
          <a:ln w="38100" cap="flat">
            <a:noFill/>
            <a:miter lim="400000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基于</a:t>
            </a:r>
            <a:r>
              <a:rPr lang="en-US" altLang="zh-CN" sz="24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SNC8600 +</a:t>
            </a:r>
            <a:r>
              <a:rPr lang="zh-CN" altLang="en-US" sz="24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altLang="zh-CN" sz="24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SNC1600</a:t>
            </a:r>
            <a:endParaRPr kumimoji="0" lang="en-US" altLang="zh-CN" sz="2400" b="1" u="none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b="0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b="0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uFillTx/>
                <a:latin typeface="Helvetica Neue"/>
                <a:ea typeface="Helvetica Neue"/>
                <a:cs typeface="Helvetica Neue"/>
                <a:sym typeface="Helvetica Neue"/>
              </a:rPr>
              <a:t>Features:</a:t>
            </a:r>
            <a:endParaRPr lang="en-US" altLang="zh-CN" sz="2400" b="0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强噪声环境下清晰通话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不引起注意的腹语通话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立体声音乐回放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上行回声抑制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AEC</a:t>
            </a:r>
          </a:p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上行通话降噪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ENC</a:t>
            </a:r>
          </a:p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风噪消除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WNS</a:t>
            </a:r>
          </a:p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语音唤醒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VAD</a:t>
            </a:r>
          </a:p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按键识别</a:t>
            </a:r>
            <a:endParaRPr kumimoji="0" lang="zh-CN" altLang="en-US" sz="1600" b="1" u="none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83516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9391852-002C-49EB-A326-42DDBADB0BE2}"/>
              </a:ext>
            </a:extLst>
          </p:cNvPr>
          <p:cNvSpPr txBox="1"/>
          <p:nvPr/>
        </p:nvSpPr>
        <p:spPr>
          <a:xfrm>
            <a:off x="866109" y="271886"/>
            <a:ext cx="55174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28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ea typeface="华文新魏" panose="02010800040101010101" pitchFamily="2" charset="-122"/>
                <a:cs typeface="Microsoft Sans Serif" panose="020B0604020202020204" pitchFamily="34" charset="0"/>
                <a:sym typeface="Helvetica Neue"/>
              </a:rPr>
              <a:t>SNC8600</a:t>
            </a:r>
            <a:r>
              <a:rPr kumimoji="0" lang="zh-CN" altLang="en-US" sz="28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Microsoft Sans Serif" panose="020B0604020202020204" pitchFamily="34" charset="0"/>
                <a:sym typeface="Helvetica Neue"/>
              </a:rPr>
              <a:t>单芯片应用</a:t>
            </a:r>
            <a:endParaRPr lang="en-US" altLang="zh-CN" sz="28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807B94-BBF9-40D2-AB5B-9D1DE095B5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407" y="271886"/>
            <a:ext cx="703702" cy="554654"/>
          </a:xfrm>
          <a:prstGeom prst="rect">
            <a:avLst/>
          </a:prstGeom>
          <a:noFill/>
        </p:spPr>
      </p:pic>
      <p:sp>
        <p:nvSpPr>
          <p:cNvPr id="5" name="直角三角形 8">
            <a:extLst>
              <a:ext uri="{FF2B5EF4-FFF2-40B4-BE49-F238E27FC236}">
                <a16:creationId xmlns:a16="http://schemas.microsoft.com/office/drawing/2014/main" id="{3D78B780-5876-4D52-888A-2A0BA0026913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D6544D-8475-4EAC-9F0D-2AAEC107B9F5}"/>
              </a:ext>
            </a:extLst>
          </p:cNvPr>
          <p:cNvSpPr/>
          <p:nvPr/>
        </p:nvSpPr>
        <p:spPr>
          <a:xfrm>
            <a:off x="-350469" y="1462617"/>
            <a:ext cx="12801600" cy="82762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D6102E-8918-49DC-A81A-08B963E878D7}"/>
              </a:ext>
            </a:extLst>
          </p:cNvPr>
          <p:cNvSpPr/>
          <p:nvPr/>
        </p:nvSpPr>
        <p:spPr>
          <a:xfrm>
            <a:off x="-350469" y="4138334"/>
            <a:ext cx="12801600" cy="827627"/>
          </a:xfrm>
          <a:prstGeom prst="rect">
            <a:avLst/>
          </a:prstGeom>
          <a:gradFill>
            <a:gsLst>
              <a:gs pos="0">
                <a:srgbClr val="E8B388"/>
              </a:gs>
              <a:gs pos="100000">
                <a:srgbClr val="D5976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23C311-0692-4F34-A8DA-109DE48D3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98" y="984899"/>
            <a:ext cx="1458916" cy="1689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3C24F9E-28E5-4CB4-953A-2A142D95814D}"/>
              </a:ext>
            </a:extLst>
          </p:cNvPr>
          <p:cNvSpPr txBox="1"/>
          <p:nvPr/>
        </p:nvSpPr>
        <p:spPr>
          <a:xfrm>
            <a:off x="465506" y="2982498"/>
            <a:ext cx="1214947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uFillTx/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Type-C</a:t>
            </a:r>
            <a:r>
              <a:rPr kumimoji="0" lang="zh-CN" altLang="en-US" sz="16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uFillTx/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耳机</a:t>
            </a:r>
            <a:endParaRPr kumimoji="0" lang="en-US" altLang="zh-CN" sz="1600" b="1" i="0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Helvetica Neue"/>
              <a:sym typeface="Helvetica Neue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028CC60-2306-498A-A3B3-CF2D17C7C597}"/>
              </a:ext>
            </a:extLst>
          </p:cNvPr>
          <p:cNvSpPr txBox="1"/>
          <p:nvPr/>
        </p:nvSpPr>
        <p:spPr>
          <a:xfrm>
            <a:off x="2338515" y="2998293"/>
            <a:ext cx="1591781" cy="39049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颈挂式蓝牙</a:t>
            </a:r>
            <a:r>
              <a:rPr kumimoji="0" lang="zh-CN" altLang="en-US" sz="16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uFillTx/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耳机</a:t>
            </a:r>
            <a:endParaRPr kumimoji="0" lang="en-US" altLang="zh-CN" sz="1600" b="1" i="0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Helvetica Neue"/>
              <a:sym typeface="Helvetica Neue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D8D43B7-6ABB-4430-9942-2285337E33AF}"/>
              </a:ext>
            </a:extLst>
          </p:cNvPr>
          <p:cNvSpPr txBox="1"/>
          <p:nvPr/>
        </p:nvSpPr>
        <p:spPr>
          <a:xfrm>
            <a:off x="4993630" y="2982498"/>
            <a:ext cx="971420" cy="39049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uFillTx/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会议音箱</a:t>
            </a:r>
            <a:endParaRPr kumimoji="0" lang="en-US" altLang="zh-CN" sz="1600" b="1" i="0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Helvetica Neue"/>
              <a:sym typeface="Helvetica Neue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4775F68-032C-4A3D-90D7-6D401F9D7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825" y="874619"/>
            <a:ext cx="1770088" cy="1909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81960B6-5D95-44C0-8620-BA9D6A26F5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36" y="877082"/>
            <a:ext cx="1770088" cy="1722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8CB9EEA6-A0E0-4F5F-8CD9-E8ABC586F6FA}"/>
              </a:ext>
            </a:extLst>
          </p:cNvPr>
          <p:cNvSpPr txBox="1"/>
          <p:nvPr/>
        </p:nvSpPr>
        <p:spPr>
          <a:xfrm>
            <a:off x="7824274" y="2982498"/>
            <a:ext cx="971420" cy="390491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uFillTx/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直播声卡</a:t>
            </a:r>
            <a:endParaRPr kumimoji="0" lang="en-US" altLang="zh-CN" sz="1600" b="1" i="0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Helvetica Neue"/>
              <a:sym typeface="Helvetica Neue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376581-1C9F-4590-8119-B6B6B066865C}"/>
              </a:ext>
            </a:extLst>
          </p:cNvPr>
          <p:cNvSpPr txBox="1"/>
          <p:nvPr/>
        </p:nvSpPr>
        <p:spPr>
          <a:xfrm>
            <a:off x="10187582" y="2982498"/>
            <a:ext cx="1178207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uFillTx/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鹅颈麦克风</a:t>
            </a:r>
            <a:endParaRPr kumimoji="0" lang="en-US" altLang="zh-CN" sz="1600" b="1" i="0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Helvetica Neue"/>
              <a:sym typeface="Helvetica Neue"/>
            </a:endParaRPr>
          </a:p>
        </p:txBody>
      </p:sp>
      <p:pic>
        <p:nvPicPr>
          <p:cNvPr id="37" name="Picture 6">
            <a:extLst>
              <a:ext uri="{FF2B5EF4-FFF2-40B4-BE49-F238E27FC236}">
                <a16:creationId xmlns:a16="http://schemas.microsoft.com/office/drawing/2014/main" id="{7D66B3FF-F06E-4E89-87E8-F3F20453E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0" t="16001" r="30138" b="24912"/>
          <a:stretch/>
        </p:blipFill>
        <p:spPr bwMode="auto">
          <a:xfrm>
            <a:off x="344318" y="3751635"/>
            <a:ext cx="1458916" cy="1689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F5D9E27-7FFE-4056-A0C8-BDF8A8AD2148}"/>
              </a:ext>
            </a:extLst>
          </p:cNvPr>
          <p:cNvSpPr txBox="1"/>
          <p:nvPr/>
        </p:nvSpPr>
        <p:spPr>
          <a:xfrm>
            <a:off x="465506" y="5828065"/>
            <a:ext cx="1178207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uFillTx/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智能麦克风</a:t>
            </a:r>
            <a:endParaRPr kumimoji="0" lang="en-US" altLang="zh-CN" sz="1600" b="1" i="0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Helvetica Neue"/>
              <a:sym typeface="Helvetica Neue"/>
            </a:endParaRP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878E5489-35D3-410C-A8B3-20EE5A01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533" y="3839423"/>
            <a:ext cx="1458916" cy="1578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3F4AC6AE-2A42-462B-BE08-A3BF993BA78C}"/>
              </a:ext>
            </a:extLst>
          </p:cNvPr>
          <p:cNvSpPr txBox="1"/>
          <p:nvPr/>
        </p:nvSpPr>
        <p:spPr>
          <a:xfrm>
            <a:off x="2591082" y="5823363"/>
            <a:ext cx="764632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uFillTx/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录音器</a:t>
            </a:r>
            <a:endParaRPr kumimoji="0" lang="en-US" altLang="zh-CN" sz="1600" b="1" i="0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Helvetica Neue"/>
              <a:sym typeface="Helvetica Neue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2157B19-3EDE-4116-9CA1-7EF7362F8B3F}"/>
              </a:ext>
            </a:extLst>
          </p:cNvPr>
          <p:cNvSpPr txBox="1"/>
          <p:nvPr/>
        </p:nvSpPr>
        <p:spPr>
          <a:xfrm>
            <a:off x="5097024" y="5823364"/>
            <a:ext cx="97142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uFillTx/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话务耳机</a:t>
            </a:r>
            <a:endParaRPr kumimoji="0" lang="en-US" altLang="zh-CN" sz="1600" b="1" i="0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Helvetica Neue"/>
              <a:sym typeface="Helvetica Neue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9B57255-0F00-4B3E-AE77-5F0E89F67FCF}"/>
              </a:ext>
            </a:extLst>
          </p:cNvPr>
          <p:cNvSpPr txBox="1"/>
          <p:nvPr/>
        </p:nvSpPr>
        <p:spPr>
          <a:xfrm>
            <a:off x="7880286" y="5823364"/>
            <a:ext cx="971420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游戏耳机</a:t>
            </a:r>
            <a:endParaRPr kumimoji="0" lang="en-US" altLang="zh-CN" sz="1600" b="1" i="0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Helvetica Neue"/>
              <a:sym typeface="Helvetica Neue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B279EB6-F022-4B6C-AD25-03851284BB92}"/>
              </a:ext>
            </a:extLst>
          </p:cNvPr>
          <p:cNvSpPr txBox="1"/>
          <p:nvPr/>
        </p:nvSpPr>
        <p:spPr>
          <a:xfrm>
            <a:off x="10187582" y="5823363"/>
            <a:ext cx="1178207" cy="3904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黑体" panose="02010609060101010101" pitchFamily="49" charset="-122"/>
                <a:ea typeface="黑体" panose="02010609060101010101" pitchFamily="49" charset="-122"/>
                <a:cs typeface="Helvetica Neue"/>
                <a:sym typeface="Helvetica Neue"/>
              </a:rPr>
              <a:t>无线麦克风</a:t>
            </a:r>
            <a:endParaRPr kumimoji="0" lang="en-US" altLang="zh-CN" sz="1600" b="1" i="0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黑体" panose="02010609060101010101" pitchFamily="49" charset="-122"/>
              <a:ea typeface="黑体" panose="02010609060101010101" pitchFamily="49" charset="-122"/>
              <a:cs typeface="Helvetica Neue"/>
              <a:sym typeface="Helvetica Neue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3561FF-81D5-4DC7-AAB1-F5E989A2A4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8722" y="3839423"/>
            <a:ext cx="1384994" cy="16123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18D11C-4EAF-4B79-9020-71D8EDEDDE4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4999" y="706824"/>
            <a:ext cx="1774594" cy="204245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EDCD598-BCBB-4850-A9BD-C09F49D3F8FC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8182" y="983347"/>
            <a:ext cx="1500574" cy="16216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0E8B24-C564-4C55-8AF9-27E04A7A87DB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3056" y="3643323"/>
            <a:ext cx="1795306" cy="175133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1988CA-41EA-4D5D-A7A7-0C58CAD4A4BA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3169" y="3600018"/>
            <a:ext cx="1988973" cy="19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27B783F-D939-4FFC-BCA5-BF3F44639904}"/>
              </a:ext>
            </a:extLst>
          </p:cNvPr>
          <p:cNvSpPr txBox="1"/>
          <p:nvPr/>
        </p:nvSpPr>
        <p:spPr>
          <a:xfrm>
            <a:off x="780801" y="256205"/>
            <a:ext cx="5742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单芯片</a:t>
            </a:r>
            <a:r>
              <a:rPr lang="en-US" altLang="zh-CN" sz="2800" b="1" dirty="0">
                <a:solidFill>
                  <a:srgbClr val="861F21"/>
                </a:solidFill>
                <a:latin typeface="Helvetica Neue"/>
                <a:ea typeface="华文新魏" panose="02010800040101010101" pitchFamily="2" charset="-122"/>
              </a:rPr>
              <a:t>Type-C</a:t>
            </a:r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抗噪耳机参考设计板</a:t>
            </a:r>
            <a:endParaRPr lang="en-US" altLang="zh-CN" sz="28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182B8-879B-44F4-911B-61D9F38936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407" y="271886"/>
            <a:ext cx="703702" cy="554654"/>
          </a:xfrm>
          <a:prstGeom prst="rect">
            <a:avLst/>
          </a:prstGeom>
          <a:noFill/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F9F652B-79A6-4AE9-9772-4E530245690F}"/>
              </a:ext>
            </a:extLst>
          </p:cNvPr>
          <p:cNvGrpSpPr/>
          <p:nvPr/>
        </p:nvGrpSpPr>
        <p:grpSpPr>
          <a:xfrm>
            <a:off x="672580" y="1387222"/>
            <a:ext cx="3859447" cy="3341108"/>
            <a:chOff x="3456201" y="4000789"/>
            <a:chExt cx="7051937" cy="601471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A1B46FE-6600-4B14-97C5-3CBFCF19D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325661">
              <a:off x="3981777" y="6253126"/>
              <a:ext cx="4844943" cy="18944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27B6066C-A9C0-43B6-A000-A75536A62C86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5755456" y="5084079"/>
              <a:ext cx="974681" cy="809726"/>
            </a:xfrm>
            <a:prstGeom prst="straightConnector1">
              <a:avLst/>
            </a:prstGeom>
            <a:noFill/>
            <a:ln w="38100" cap="flat">
              <a:solidFill>
                <a:srgbClr val="00B0F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F5D0153-A3B0-4B13-8AEA-7054CF9C0D02}"/>
                </a:ext>
              </a:extLst>
            </p:cNvPr>
            <p:cNvSpPr txBox="1"/>
            <p:nvPr/>
          </p:nvSpPr>
          <p:spPr>
            <a:xfrm>
              <a:off x="3456201" y="4677189"/>
              <a:ext cx="2299255" cy="8137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1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Helvetica Neue"/>
                  <a:ea typeface="Microsoft Sans Serif" panose="020B0604020202020204" pitchFamily="34" charset="0"/>
                  <a:cs typeface="Microsoft Sans Serif" panose="020B0604020202020204" pitchFamily="34" charset="0"/>
                  <a:sym typeface="Helvetica Neue"/>
                </a:rPr>
                <a:t>SNC8600</a:t>
              </a:r>
              <a:endPara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cs typeface="Microsoft Sans Serif" panose="020B0604020202020204" pitchFamily="34" charset="0"/>
                <a:sym typeface="Helvetica Neue"/>
              </a:endParaRPr>
            </a:p>
          </p:txBody>
        </p: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86AC1C9C-39F9-4B66-96B7-BF3A6860FD08}"/>
                </a:ext>
              </a:extLst>
            </p:cNvPr>
            <p:cNvCxnSpPr/>
            <p:nvPr/>
          </p:nvCxnSpPr>
          <p:spPr>
            <a:xfrm>
              <a:off x="8002334" y="4964688"/>
              <a:ext cx="1093694" cy="1344706"/>
            </a:xfrm>
            <a:prstGeom prst="straightConnector1">
              <a:avLst/>
            </a:prstGeom>
            <a:noFill/>
            <a:ln w="38100" cap="flat">
              <a:solidFill>
                <a:srgbClr val="00B0F0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F16D6720-B0B2-4DDB-857A-EF6244A82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0706" y="7185128"/>
              <a:ext cx="3815965" cy="2830373"/>
            </a:xfrm>
            <a:prstGeom prst="straightConnector1">
              <a:avLst/>
            </a:prstGeom>
            <a:noFill/>
            <a:ln w="38100" cap="flat">
              <a:solidFill>
                <a:srgbClr val="00B0F0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79C1C1A-F8DA-4220-8882-B6683842489D}"/>
                </a:ext>
              </a:extLst>
            </p:cNvPr>
            <p:cNvSpPr txBox="1"/>
            <p:nvPr/>
          </p:nvSpPr>
          <p:spPr>
            <a:xfrm rot="3000179">
              <a:off x="8276765" y="5011548"/>
              <a:ext cx="1284158" cy="6572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1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8.0mm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037C22B-D9FB-4D3A-97DE-F6F8FF897358}"/>
                </a:ext>
              </a:extLst>
            </p:cNvPr>
            <p:cNvSpPr txBox="1"/>
            <p:nvPr/>
          </p:nvSpPr>
          <p:spPr>
            <a:xfrm rot="19273375">
              <a:off x="7125524" y="8475894"/>
              <a:ext cx="1484996" cy="647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400" b="1" dirty="0">
                  <a:solidFill>
                    <a:srgbClr val="650F18"/>
                  </a:solidFill>
                  <a:latin typeface="Helvetica Neue"/>
                </a:rPr>
                <a:t>21</a:t>
              </a:r>
              <a:r>
                <a:rPr kumimoji="0" lang="en-US" altLang="zh-CN" sz="1400" b="1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.5mm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3A98EC1-7950-4120-866F-AFB35C22B854}"/>
                </a:ext>
              </a:extLst>
            </p:cNvPr>
            <p:cNvSpPr txBox="1"/>
            <p:nvPr/>
          </p:nvSpPr>
          <p:spPr>
            <a:xfrm rot="3078165">
              <a:off x="9028342" y="4036010"/>
              <a:ext cx="1515018" cy="1444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1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Helvetica Neue"/>
                  <a:ea typeface="Microsoft Sans Serif" panose="020B0604020202020204" pitchFamily="34" charset="0"/>
                  <a:cs typeface="Microsoft Sans Serif" panose="020B0604020202020204" pitchFamily="34" charset="0"/>
                  <a:sym typeface="Helvetica Neue"/>
                </a:rPr>
                <a:t>    To </a:t>
              </a:r>
            </a:p>
            <a:p>
              <a:pPr marL="0" marR="0" indent="0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400" b="1" dirty="0">
                  <a:solidFill>
                    <a:srgbClr val="650F18"/>
                  </a:solidFill>
                  <a:latin typeface="Helvetica Neue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Speaker</a:t>
              </a:r>
            </a:p>
            <a:p>
              <a:pPr marL="0" marR="0" indent="0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1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Helvetica Neue"/>
                  <a:ea typeface="Microsoft Sans Serif" panose="020B0604020202020204" pitchFamily="34" charset="0"/>
                  <a:cs typeface="Microsoft Sans Serif" panose="020B0604020202020204" pitchFamily="34" charset="0"/>
                  <a:sym typeface="Helvetica Neue"/>
                </a:rPr>
                <a:t>    Mic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ea typeface="Helvetica Neue"/>
                <a:cs typeface="Microsoft Sans Serif" panose="020B0604020202020204" pitchFamily="34" charset="0"/>
                <a:sym typeface="Helvetica Neue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B0E960F2-75FD-4975-9421-B6B45853F4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2099" y="6562738"/>
              <a:ext cx="2112652" cy="1648322"/>
            </a:xfrm>
            <a:prstGeom prst="straightConnector1">
              <a:avLst/>
            </a:prstGeom>
            <a:noFill/>
            <a:ln w="38100" cap="flat">
              <a:solidFill>
                <a:srgbClr val="00B0F0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6A96A45-2398-4A04-A0EA-8978FCCFBDD2}"/>
                </a:ext>
              </a:extLst>
            </p:cNvPr>
            <p:cNvSpPr txBox="1"/>
            <p:nvPr/>
          </p:nvSpPr>
          <p:spPr>
            <a:xfrm rot="19273375">
              <a:off x="7425591" y="7357426"/>
              <a:ext cx="1484996" cy="6475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1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10.5mm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8CB4EEF-A572-4935-AB68-7FC6812D4D03}"/>
              </a:ext>
            </a:extLst>
          </p:cNvPr>
          <p:cNvSpPr txBox="1"/>
          <p:nvPr/>
        </p:nvSpPr>
        <p:spPr>
          <a:xfrm>
            <a:off x="5975084" y="1218386"/>
            <a:ext cx="332131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基于</a:t>
            </a:r>
            <a:r>
              <a:rPr lang="en-US" altLang="zh-CN" sz="24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SNC8600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b="1" i="0" u="none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821531" hangingPunct="0"/>
            <a:r>
              <a:rPr lang="zh-CN" altLang="en-US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普通</a:t>
            </a:r>
            <a:r>
              <a:rPr lang="en-US" altLang="zh-CN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Type-C</a:t>
            </a:r>
            <a:r>
              <a:rPr lang="zh-CN" altLang="en-US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耳机升级：</a:t>
            </a:r>
            <a:endParaRPr lang="en-US" altLang="zh-CN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defTabSz="821531" hangingPunct="0"/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    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音乐动态低频和高频增强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R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600" b="1" u="none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821531" hangingPunct="0"/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defTabSz="821531" hangingPunct="0"/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使用耳道拾音技术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defTabSz="821531" hangingPunct="0"/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    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增加抗风噪功能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285750" indent="-285750" defTabSz="821531" hangingPunct="0">
              <a:buFontTx/>
              <a:buChar char="-"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增加通话降噪功能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defTabSz="821531" hangingPunct="0"/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285750" indent="-285750" defTabSz="821531" hangingPunct="0">
              <a:buFontTx/>
              <a:buChar char="-"/>
            </a:pP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defTabSz="821531" hangingPunct="0"/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主要客户群体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285750" indent="-285750" defTabSz="821531" hangingPunct="0">
              <a:buFontTx/>
              <a:buChar char="-"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对通话降噪有需求的用户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defTabSz="821531" hangingPunct="0"/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   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有线耳机音乐喜好用户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defTabSz="821531" hangingPunct="0"/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-   Type-C Android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手机用户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defTabSz="821531" hangingPunct="0"/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defTabSz="821531" hangingPunct="0"/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457200" marR="0" indent="-45720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zh-CN" altLang="en-US" sz="1600" b="1" u="none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直角三角形 8">
            <a:extLst>
              <a:ext uri="{FF2B5EF4-FFF2-40B4-BE49-F238E27FC236}">
                <a16:creationId xmlns:a16="http://schemas.microsoft.com/office/drawing/2014/main" id="{4A4B61DE-427C-48CB-A608-761334061394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571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3B04BF8-1D3C-4D31-95CD-5940E87F8E34}"/>
              </a:ext>
            </a:extLst>
          </p:cNvPr>
          <p:cNvSpPr txBox="1"/>
          <p:nvPr/>
        </p:nvSpPr>
        <p:spPr>
          <a:xfrm>
            <a:off x="780801" y="256205"/>
            <a:ext cx="5742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单麦耳道拾音蓝牙耳机参考设计</a:t>
            </a:r>
            <a:endParaRPr lang="en-US" altLang="zh-CN" sz="28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F86E10-D132-4B8D-B41E-25122D94510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407" y="271886"/>
            <a:ext cx="703702" cy="554654"/>
          </a:xfrm>
          <a:prstGeom prst="rect">
            <a:avLst/>
          </a:prstGeom>
          <a:noFill/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4FBFCEF-16CA-4D88-A8E7-7A648E4FAE27}"/>
              </a:ext>
            </a:extLst>
          </p:cNvPr>
          <p:cNvSpPr txBox="1"/>
          <p:nvPr/>
        </p:nvSpPr>
        <p:spPr>
          <a:xfrm>
            <a:off x="6152293" y="1168351"/>
            <a:ext cx="6094428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基于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SNC8600</a:t>
            </a:r>
          </a:p>
          <a:p>
            <a:pPr defTabSz="821531" hangingPunct="0"/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821531" hangingPunct="0"/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耳道拾音通话降噪（降噪深度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20dB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）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defTabSz="821531" hangingPunct="0"/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耳道拾音抗风噪（时速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60~80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公里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/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小时）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defTabSz="821531" hangingPunct="0"/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defTabSz="821531" hangingPunct="0"/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sym typeface="Helvetica Neue"/>
              </a:rPr>
              <a:t>主要客户群体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sym typeface="Helvetica Neue"/>
              </a:rPr>
              <a:t>:</a:t>
            </a:r>
          </a:p>
          <a:p>
            <a:pPr defTabSz="821531" hangingPunct="0"/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457200" indent="-457200" defTabSz="821531" hangingPunct="0">
              <a:buFontTx/>
              <a:buChar char="-"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骑手：外卖小哥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457200" indent="-457200" defTabSz="821531" hangingPunct="0">
              <a:buFontTx/>
              <a:buChar char="-"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骑行爱好者：摩托车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</a:t>
            </a:r>
          </a:p>
          <a:p>
            <a:pPr marL="457200" indent="-457200" defTabSz="821531" hangingPunct="0">
              <a:buFontTx/>
              <a:buChar char="-"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司机：货车司机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defTabSz="821531" hangingPunct="0"/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marR="0" indent="-45720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R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zh-CN" altLang="en-US" sz="1600" b="1" u="none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直角三角形 8">
            <a:extLst>
              <a:ext uri="{FF2B5EF4-FFF2-40B4-BE49-F238E27FC236}">
                <a16:creationId xmlns:a16="http://schemas.microsoft.com/office/drawing/2014/main" id="{9CB507E9-9D73-4555-BDAF-033BC6D4F7DB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14EA8C9-9AA3-4CAF-807C-47C2E51482E1}"/>
              </a:ext>
            </a:extLst>
          </p:cNvPr>
          <p:cNvGrpSpPr/>
          <p:nvPr/>
        </p:nvGrpSpPr>
        <p:grpSpPr>
          <a:xfrm>
            <a:off x="0" y="308595"/>
            <a:ext cx="4544403" cy="5062842"/>
            <a:chOff x="-550304" y="334061"/>
            <a:chExt cx="5407557" cy="7079385"/>
          </a:xfrm>
        </p:grpSpPr>
        <p:pic>
          <p:nvPicPr>
            <p:cNvPr id="9" name="图片 8" descr="图片包含 游戏机, 衬衫&#10;&#10;描述已自动生成">
              <a:extLst>
                <a:ext uri="{FF2B5EF4-FFF2-40B4-BE49-F238E27FC236}">
                  <a16:creationId xmlns:a16="http://schemas.microsoft.com/office/drawing/2014/main" id="{CCCC3CFA-603A-46EC-BF62-5E6A3D0B2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850628" flipV="1">
              <a:off x="53143" y="2609335"/>
              <a:ext cx="5490412" cy="4117809"/>
            </a:xfrm>
            <a:prstGeom prst="rect">
              <a:avLst/>
            </a:prstGeom>
          </p:spPr>
        </p:pic>
        <p:pic>
          <p:nvPicPr>
            <p:cNvPr id="15" name="图片 14" descr="图片包含 游戏机, 衬衫, 项链, 雪&#10;&#10;描述已自动生成">
              <a:extLst>
                <a:ext uri="{FF2B5EF4-FFF2-40B4-BE49-F238E27FC236}">
                  <a16:creationId xmlns:a16="http://schemas.microsoft.com/office/drawing/2014/main" id="{2BD634F3-5394-4ADE-B2CE-5E7AB1E8B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81352">
              <a:off x="-1228445" y="1012202"/>
              <a:ext cx="5425138" cy="4068856"/>
            </a:xfrm>
            <a:prstGeom prst="rect">
              <a:avLst/>
            </a:prstGeom>
          </p:spPr>
        </p:pic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570DA689-5DCD-40A1-B2D2-5D5B0B137D6C}"/>
                </a:ext>
              </a:extLst>
            </p:cNvPr>
            <p:cNvGrpSpPr/>
            <p:nvPr/>
          </p:nvGrpSpPr>
          <p:grpSpPr>
            <a:xfrm>
              <a:off x="1016738" y="1198385"/>
              <a:ext cx="3384780" cy="3830877"/>
              <a:chOff x="1016738" y="1198385"/>
              <a:chExt cx="3384780" cy="3830877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735E5A8-C062-4FC2-827F-9565ACF77A23}"/>
                  </a:ext>
                </a:extLst>
              </p:cNvPr>
              <p:cNvSpPr txBox="1"/>
              <p:nvPr/>
            </p:nvSpPr>
            <p:spPr>
              <a:xfrm>
                <a:off x="3039583" y="1923038"/>
                <a:ext cx="1361935" cy="5890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b="1" i="0" u="none" strike="noStrike" cap="none" spc="0" normalizeH="0" baseline="0" dirty="0">
                    <a:ln>
                      <a:noFill/>
                    </a:ln>
                    <a:solidFill>
                      <a:srgbClr val="650F18"/>
                    </a:solidFill>
                    <a:effectLst/>
                    <a:uFillTx/>
                    <a:latin typeface="Helvetica Neue"/>
                    <a:ea typeface="Microsoft Sans Serif" panose="020B0604020202020204" pitchFamily="34" charset="0"/>
                    <a:cs typeface="Microsoft Sans Serif" panose="020B0604020202020204" pitchFamily="34" charset="0"/>
                    <a:sym typeface="Helvetica Neue"/>
                  </a:rPr>
                  <a:t>SNC8600</a:t>
                </a:r>
                <a:endParaRPr kumimoji="0" lang="zh-CN" altLang="en-US" b="1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Helvetica Neue"/>
                  <a:cs typeface="Microsoft Sans Serif" panose="020B0604020202020204" pitchFamily="34" charset="0"/>
                  <a:sym typeface="Helvetica Neue"/>
                </a:endParaRPr>
              </a:p>
            </p:txBody>
          </p: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289B0979-8311-40DA-A59E-3C839967B2D3}"/>
                  </a:ext>
                </a:extLst>
              </p:cNvPr>
              <p:cNvCxnSpPr>
                <a:cxnSpLocks/>
                <a:stCxn id="16" idx="1"/>
              </p:cNvCxnSpPr>
              <p:nvPr/>
            </p:nvCxnSpPr>
            <p:spPr>
              <a:xfrm flipH="1">
                <a:off x="2563907" y="2217568"/>
                <a:ext cx="475675" cy="226023"/>
              </a:xfrm>
              <a:prstGeom prst="straightConnector1">
                <a:avLst/>
              </a:prstGeom>
              <a:noFill/>
              <a:ln w="38100" cap="flat">
                <a:solidFill>
                  <a:srgbClr val="00B0F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4D39EA6-8390-41CC-880C-B7F087DD4A8C}"/>
                  </a:ext>
                </a:extLst>
              </p:cNvPr>
              <p:cNvSpPr txBox="1"/>
              <p:nvPr/>
            </p:nvSpPr>
            <p:spPr>
              <a:xfrm>
                <a:off x="1471269" y="3458097"/>
                <a:ext cx="1010102" cy="4599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1" i="0" u="none" strike="noStrike" cap="none" spc="0" normalizeH="0" baseline="0" dirty="0">
                    <a:ln>
                      <a:noFill/>
                    </a:ln>
                    <a:solidFill>
                      <a:srgbClr val="650F18"/>
                    </a:solidFill>
                    <a:effectLst/>
                    <a:uFillTx/>
                    <a:latin typeface="Helvetica Neue"/>
                    <a:ea typeface="Microsoft Sans Serif" panose="020B0604020202020204" pitchFamily="34" charset="0"/>
                    <a:cs typeface="Microsoft Sans Serif" panose="020B0604020202020204" pitchFamily="34" charset="0"/>
                    <a:sym typeface="Helvetica Neue"/>
                  </a:rPr>
                  <a:t>蓝牙芯片</a:t>
                </a:r>
                <a:endParaRPr kumimoji="0" lang="zh-CN" altLang="en-US" sz="1200" b="1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Helvetica Neue"/>
                  <a:cs typeface="Microsoft Sans Serif" panose="020B0604020202020204" pitchFamily="34" charset="0"/>
                  <a:sym typeface="Helvetica Neue"/>
                </a:endParaRPr>
              </a:p>
            </p:txBody>
          </p: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A7F2552F-A7AF-4757-A093-1B246B52F9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03929" y="3666565"/>
                <a:ext cx="699247" cy="71717"/>
              </a:xfrm>
              <a:prstGeom prst="straightConnector1">
                <a:avLst/>
              </a:prstGeom>
              <a:noFill/>
              <a:ln w="38100" cap="flat">
                <a:solidFill>
                  <a:srgbClr val="00B0F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B6B85A6-77C8-44AE-80AC-56B4E9B399B4}"/>
                  </a:ext>
                </a:extLst>
              </p:cNvPr>
              <p:cNvSpPr txBox="1"/>
              <p:nvPr/>
            </p:nvSpPr>
            <p:spPr>
              <a:xfrm>
                <a:off x="2151669" y="1198385"/>
                <a:ext cx="824476" cy="3966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650F18"/>
                    </a:solidFill>
                    <a:effectLst/>
                    <a:uFillTx/>
                    <a:latin typeface="Microsoft Sans Serif" panose="020B0604020202020204" pitchFamily="34" charset="0"/>
                    <a:cs typeface="Microsoft Sans Serif" panose="020B0604020202020204" pitchFamily="34" charset="0"/>
                    <a:sym typeface="Helvetica Neue"/>
                  </a:rPr>
                  <a:t>正面</a:t>
                </a: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38ED3E0-361A-45D0-8C6C-022C70E4EB96}"/>
                  </a:ext>
                </a:extLst>
              </p:cNvPr>
              <p:cNvSpPr txBox="1"/>
              <p:nvPr/>
            </p:nvSpPr>
            <p:spPr>
              <a:xfrm>
                <a:off x="3487604" y="4547701"/>
                <a:ext cx="680068" cy="4815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400" b="1" i="0" u="none" strike="noStrike" cap="none" spc="0" normalizeH="0" baseline="0" dirty="0">
                    <a:ln>
                      <a:noFill/>
                    </a:ln>
                    <a:solidFill>
                      <a:srgbClr val="650F18"/>
                    </a:solidFill>
                    <a:effectLst/>
                    <a:uFillTx/>
                    <a:latin typeface="Microsoft Sans Serif" panose="020B0604020202020204" pitchFamily="34" charset="0"/>
                    <a:cs typeface="Microsoft Sans Serif" panose="020B0604020202020204" pitchFamily="34" charset="0"/>
                    <a:sym typeface="Helvetica Neue"/>
                  </a:rPr>
                  <a:t>反面</a:t>
                </a: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39461C1-6D2F-4DFC-AC6E-20CEEF5F5954}"/>
                  </a:ext>
                </a:extLst>
              </p:cNvPr>
              <p:cNvSpPr txBox="1"/>
              <p:nvPr/>
            </p:nvSpPr>
            <p:spPr>
              <a:xfrm rot="2590858">
                <a:off x="3635771" y="3066905"/>
                <a:ext cx="663643" cy="359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400" b="1" i="0" u="none" strike="noStrike" cap="none" spc="0" normalizeH="0" baseline="0" dirty="0">
                    <a:ln>
                      <a:noFill/>
                    </a:ln>
                    <a:solidFill>
                      <a:srgbClr val="650F18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14mm</a:t>
                </a:r>
                <a:endParaRPr kumimoji="0" lang="zh-CN" altLang="en-US" sz="1400" b="1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0F8F2F77-A18F-48A9-A69B-395C0476E6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9298" y="3043686"/>
                <a:ext cx="693399" cy="747000"/>
              </a:xfrm>
              <a:prstGeom prst="straightConnector1">
                <a:avLst/>
              </a:prstGeom>
              <a:noFill/>
              <a:ln w="38100" cap="flat">
                <a:solidFill>
                  <a:srgbClr val="00B0F0"/>
                </a:solidFill>
                <a:prstDash val="solid"/>
                <a:miter lim="400000"/>
                <a:headEnd type="triangle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25F4F712-4989-4297-9428-4106FAA60F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883" y="1446399"/>
                <a:ext cx="693399" cy="1378755"/>
              </a:xfrm>
              <a:prstGeom prst="straightConnector1">
                <a:avLst/>
              </a:prstGeom>
              <a:noFill/>
              <a:ln w="38100" cap="flat">
                <a:solidFill>
                  <a:srgbClr val="00B0F0"/>
                </a:solidFill>
                <a:prstDash val="solid"/>
                <a:miter lim="400000"/>
                <a:headEnd type="triangle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3C8C0AD5-A462-48B4-8051-3C96891F3858}"/>
                  </a:ext>
                </a:extLst>
              </p:cNvPr>
              <p:cNvSpPr txBox="1"/>
              <p:nvPr/>
            </p:nvSpPr>
            <p:spPr>
              <a:xfrm rot="18152802">
                <a:off x="864774" y="1873173"/>
                <a:ext cx="663642" cy="3597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 marL="0"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400" b="1" dirty="0">
                    <a:solidFill>
                      <a:srgbClr val="650F18"/>
                    </a:solidFill>
                    <a:latin typeface="Helvetica Neue"/>
                  </a:rPr>
                  <a:t>2</a:t>
                </a:r>
                <a:r>
                  <a:rPr kumimoji="0" lang="en-US" altLang="zh-CN" sz="1400" b="1" i="0" u="none" strike="noStrike" cap="none" spc="0" normalizeH="0" baseline="0" dirty="0">
                    <a:ln>
                      <a:noFill/>
                    </a:ln>
                    <a:solidFill>
                      <a:srgbClr val="650F18"/>
                    </a:solidFill>
                    <a:effectLst/>
                    <a:uFillTx/>
                    <a:latin typeface="Helvetica Neue"/>
                    <a:ea typeface="Helvetica Neue"/>
                    <a:cs typeface="Helvetica Neue"/>
                    <a:sym typeface="Helvetica Neue"/>
                  </a:rPr>
                  <a:t>0mm</a:t>
                </a:r>
                <a:endParaRPr kumimoji="0" lang="zh-CN" altLang="en-US" sz="1400" b="1" i="0" u="none" strike="noStrike" cap="none" spc="0" normalizeH="0" baseline="0" dirty="0">
                  <a:ln>
                    <a:noFill/>
                  </a:ln>
                  <a:solidFill>
                    <a:srgbClr val="650F18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A7C492CB-11C7-4BA9-BBFE-A91EDDC35C3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49" y="4202492"/>
            <a:ext cx="3572164" cy="204681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40443F6-C6EC-4E77-A709-4E0F7089E57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293" y="4202492"/>
            <a:ext cx="3762251" cy="2067261"/>
          </a:xfrm>
          <a:prstGeom prst="rect">
            <a:avLst/>
          </a:prstGeom>
        </p:spPr>
      </p:pic>
      <p:pic>
        <p:nvPicPr>
          <p:cNvPr id="28" name="九音风噪8-10m">
            <a:hlinkClick r:id="" action="ppaction://media"/>
            <a:extLst>
              <a:ext uri="{FF2B5EF4-FFF2-40B4-BE49-F238E27FC236}">
                <a16:creationId xmlns:a16="http://schemas.microsoft.com/office/drawing/2014/main" id="{6FD373BA-7FC1-45EF-80AE-A0DE6A5AA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717022" y="4632441"/>
            <a:ext cx="571498" cy="571498"/>
          </a:xfrm>
          <a:prstGeom prst="rect">
            <a:avLst/>
          </a:prstGeom>
        </p:spPr>
      </p:pic>
      <p:pic>
        <p:nvPicPr>
          <p:cNvPr id="29" name="苹果风噪8-10m">
            <a:hlinkClick r:id="" action="ppaction://media"/>
            <a:extLst>
              <a:ext uri="{FF2B5EF4-FFF2-40B4-BE49-F238E27FC236}">
                <a16:creationId xmlns:a16="http://schemas.microsoft.com/office/drawing/2014/main" id="{86369306-A654-499B-8518-BB67ED33DCA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642811" y="4727453"/>
            <a:ext cx="555070" cy="55507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BD96CD2F-5209-413C-B5E3-A7792E8046BD}"/>
              </a:ext>
            </a:extLst>
          </p:cNvPr>
          <p:cNvSpPr txBox="1"/>
          <p:nvPr/>
        </p:nvSpPr>
        <p:spPr>
          <a:xfrm>
            <a:off x="4522726" y="6380481"/>
            <a:ext cx="2503309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测试条件：风噪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8-10m/</a:t>
            </a:r>
            <a:r>
              <a:rPr lang="en-US" altLang="zh-CN" sz="1000" b="1" dirty="0">
                <a:solidFill>
                  <a:srgbClr val="861F2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en-US" altLang="zh-CN" sz="1000" b="0" dirty="0">
              <a:solidFill>
                <a:srgbClr val="861F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9CBBA9F-5CEF-4AAF-AEDB-055EC4D113A4}"/>
              </a:ext>
            </a:extLst>
          </p:cNvPr>
          <p:cNvSpPr txBox="1"/>
          <p:nvPr/>
        </p:nvSpPr>
        <p:spPr>
          <a:xfrm>
            <a:off x="7464557" y="3911996"/>
            <a:ext cx="1105701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sz="1000" b="0" dirty="0" err="1">
                <a:solidFill>
                  <a:srgbClr val="861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Airpods</a:t>
            </a:r>
            <a:r>
              <a:rPr lang="en-US" altLang="zh-CN" sz="1000" b="0" dirty="0">
                <a:solidFill>
                  <a:srgbClr val="861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96A0EA5-70DA-459E-A1BB-3996D53C2782}"/>
              </a:ext>
            </a:extLst>
          </p:cNvPr>
          <p:cNvSpPr txBox="1"/>
          <p:nvPr/>
        </p:nvSpPr>
        <p:spPr>
          <a:xfrm>
            <a:off x="2725886" y="3917103"/>
            <a:ext cx="1030326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sz="1000" b="0" dirty="0">
                <a:solidFill>
                  <a:srgbClr val="861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</a:t>
            </a:r>
          </a:p>
        </p:txBody>
      </p:sp>
    </p:spTree>
    <p:extLst>
      <p:ext uri="{BB962C8B-B14F-4D97-AF65-F5344CB8AC3E}">
        <p14:creationId xmlns:p14="http://schemas.microsoft.com/office/powerpoint/2010/main" val="2332837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13" grpId="0"/>
      <p:bldP spid="31" grpId="0"/>
      <p:bldP spid="35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3B04BF8-1D3C-4D31-95CD-5940E87F8E34}"/>
              </a:ext>
            </a:extLst>
          </p:cNvPr>
          <p:cNvSpPr txBox="1"/>
          <p:nvPr/>
        </p:nvSpPr>
        <p:spPr>
          <a:xfrm>
            <a:off x="780801" y="256205"/>
            <a:ext cx="5742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头戴式耳道拾音蓝牙耳机参考设计</a:t>
            </a:r>
            <a:endParaRPr lang="en-US" altLang="zh-CN" sz="28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F86E10-D132-4B8D-B41E-25122D94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407" y="271886"/>
            <a:ext cx="703702" cy="554654"/>
          </a:xfrm>
          <a:prstGeom prst="rect">
            <a:avLst/>
          </a:prstGeom>
          <a:noFill/>
        </p:spPr>
      </p:pic>
      <p:sp>
        <p:nvSpPr>
          <p:cNvPr id="14" name="直角三角形 8">
            <a:extLst>
              <a:ext uri="{FF2B5EF4-FFF2-40B4-BE49-F238E27FC236}">
                <a16:creationId xmlns:a16="http://schemas.microsoft.com/office/drawing/2014/main" id="{9CB507E9-9D73-4555-BDAF-033BC6D4F7DB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2E24A58-1D25-42FC-BC1B-4E3E30E4B441}"/>
              </a:ext>
            </a:extLst>
          </p:cNvPr>
          <p:cNvSpPr txBox="1"/>
          <p:nvPr/>
        </p:nvSpPr>
        <p:spPr>
          <a:xfrm>
            <a:off x="949055" y="11131215"/>
            <a:ext cx="267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zh-CN" altLang="en-US" sz="3600" b="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产品图片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D81C3BF-F75D-4EAE-8CF1-B2DEE85F44A6}"/>
              </a:ext>
            </a:extLst>
          </p:cNvPr>
          <p:cNvSpPr txBox="1"/>
          <p:nvPr/>
        </p:nvSpPr>
        <p:spPr>
          <a:xfrm>
            <a:off x="3255316" y="1148757"/>
            <a:ext cx="3626919" cy="5594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1828800" hangingPunct="1">
              <a:lnSpc>
                <a:spcPct val="200000"/>
              </a:lnSpc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耳道拾音技术（国际专利）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l" defTabSz="1828800" hangingPunct="1">
              <a:lnSpc>
                <a:spcPct val="200000"/>
              </a:lnSpc>
            </a:pP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l" defTabSz="1828800" hangingPunct="1">
              <a:lnSpc>
                <a:spcPct val="200000"/>
              </a:lnSpc>
            </a:pP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l" defTabSz="1828800" hangingPunct="1">
              <a:lnSpc>
                <a:spcPct val="200000"/>
              </a:lnSpc>
            </a:pP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l" defTabSz="1828800" hangingPunct="1">
              <a:lnSpc>
                <a:spcPct val="200000"/>
              </a:lnSpc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超强通话降噪（环境噪声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+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风噪）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571500" indent="-571500" algn="l" defTabSz="18288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100dB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白噪     清晰通话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571500" indent="-571500" algn="l" defTabSz="18288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6-7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级（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15m/s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）强风  清晰通话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571500" indent="-571500" algn="l" defTabSz="18288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类“腹语”通话（窃窃私语）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l" defTabSz="1828800" hangingPunct="1">
              <a:lnSpc>
                <a:spcPct val="200000"/>
              </a:lnSpc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高品质音乐播放增强效果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571500" indent="-571500" algn="l" defTabSz="18288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低音增强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571500" indent="-571500" algn="l" defTabSz="18288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动态均衡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571500" indent="-571500" algn="l" defTabSz="18288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响度（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Loudness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）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571500" indent="-571500" algn="l" defTabSz="182880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……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51DE16C-00B6-4249-B545-D8A5F4913DFF}"/>
              </a:ext>
            </a:extLst>
          </p:cNvPr>
          <p:cNvSpPr txBox="1"/>
          <p:nvPr/>
        </p:nvSpPr>
        <p:spPr>
          <a:xfrm>
            <a:off x="4161579" y="779425"/>
            <a:ext cx="256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zh-CN" altLang="en-US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核心技术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C8C4436-BAA6-4C6A-BCFE-A70FD801384B}"/>
              </a:ext>
            </a:extLst>
          </p:cNvPr>
          <p:cNvSpPr txBox="1"/>
          <p:nvPr/>
        </p:nvSpPr>
        <p:spPr>
          <a:xfrm>
            <a:off x="8462674" y="817047"/>
            <a:ext cx="2564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zh-CN" altLang="en-US" sz="20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主要参数</a:t>
            </a:r>
          </a:p>
        </p:txBody>
      </p:sp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BD00CA21-3156-4878-B3B1-1F3992876B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399085"/>
              </p:ext>
            </p:extLst>
          </p:nvPr>
        </p:nvGraphicFramePr>
        <p:xfrm>
          <a:off x="6866965" y="1348545"/>
          <a:ext cx="4287427" cy="485872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33256">
                  <a:extLst>
                    <a:ext uri="{9D8B030D-6E8A-4147-A177-3AD203B41FA5}">
                      <a16:colId xmlns:a16="http://schemas.microsoft.com/office/drawing/2014/main" val="2451420900"/>
                    </a:ext>
                  </a:extLst>
                </a:gridCol>
                <a:gridCol w="2754171">
                  <a:extLst>
                    <a:ext uri="{9D8B030D-6E8A-4147-A177-3AD203B41FA5}">
                      <a16:colId xmlns:a16="http://schemas.microsoft.com/office/drawing/2014/main" val="67434389"/>
                    </a:ext>
                  </a:extLst>
                </a:gridCol>
              </a:tblGrid>
              <a:tr h="520102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方案类型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无麦</a:t>
                      </a:r>
                      <a:r>
                        <a:rPr lang="en-US" altLang="zh-CN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单麦</a:t>
                      </a:r>
                      <a:r>
                        <a:rPr lang="en-US" altLang="zh-CN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双麦</a:t>
                      </a:r>
                      <a:r>
                        <a:rPr lang="en-US" altLang="zh-CN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三麦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155663331"/>
                  </a:ext>
                </a:extLst>
              </a:tr>
              <a:tr h="47247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产品形态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单耳</a:t>
                      </a:r>
                      <a:r>
                        <a:rPr lang="en-US" altLang="zh-CN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TWS / </a:t>
                      </a:r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颈挂式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799030186"/>
                  </a:ext>
                </a:extLst>
              </a:tr>
              <a:tr h="47247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耳机类型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入耳式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024715519"/>
                  </a:ext>
                </a:extLst>
              </a:tr>
              <a:tr h="47247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应用场景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全场景、全天候</a:t>
                      </a:r>
                      <a:endParaRPr lang="en-US" altLang="zh-CN" sz="1600" b="1" kern="1200" dirty="0">
                        <a:solidFill>
                          <a:srgbClr val="650F18"/>
                        </a:solidFill>
                        <a:effectLst>
                          <a:glow rad="635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583016022"/>
                  </a:ext>
                </a:extLst>
              </a:tr>
              <a:tr h="47247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麦克风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AMIC/DMIC 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119804861"/>
                  </a:ext>
                </a:extLst>
              </a:tr>
              <a:tr h="47247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通话降噪深度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20dB</a:t>
                      </a:r>
                      <a:endParaRPr lang="en-US" sz="1600" b="1" kern="1200" dirty="0">
                        <a:solidFill>
                          <a:srgbClr val="650F18"/>
                        </a:solidFill>
                        <a:effectLst>
                          <a:glow rad="635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660722177"/>
                  </a:ext>
                </a:extLst>
              </a:tr>
              <a:tr h="48642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输出功率</a:t>
                      </a:r>
                    </a:p>
                  </a:txBody>
                  <a:tcPr marL="12700" marR="12700" marT="12700" marB="0" anchor="ctr"/>
                </a:tc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altLang="zh-CN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1Vrms@16Ω / 2Vrms@32Ω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75079566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总谐波失真</a:t>
                      </a:r>
                    </a:p>
                  </a:txBody>
                  <a:tcPr marL="12700" marR="12700" marT="1270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733569"/>
                  </a:ext>
                </a:extLst>
              </a:tr>
              <a:tr h="4445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&lt;0.0015%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92438089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动态范围</a:t>
                      </a:r>
                    </a:p>
                  </a:txBody>
                  <a:tcPr marL="12700" marR="12700" marT="1270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865195"/>
                  </a:ext>
                </a:extLst>
              </a:tr>
              <a:tr h="4585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110dB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2336694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信噪比</a:t>
                      </a:r>
                    </a:p>
                  </a:txBody>
                  <a:tcPr marL="12700" marR="12700" marT="1270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536552"/>
                  </a:ext>
                </a:extLst>
              </a:tr>
              <a:tr h="4724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100dB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137683127"/>
                  </a:ext>
                </a:extLst>
              </a:tr>
            </a:tbl>
          </a:graphicData>
        </a:graphic>
      </p:graphicFrame>
      <p:pic>
        <p:nvPicPr>
          <p:cNvPr id="42" name="图片 41">
            <a:extLst>
              <a:ext uri="{FF2B5EF4-FFF2-40B4-BE49-F238E27FC236}">
                <a16:creationId xmlns:a16="http://schemas.microsoft.com/office/drawing/2014/main" id="{D5320BD4-800B-4C12-A360-A4F9FA5AF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85" y="1215370"/>
            <a:ext cx="2118975" cy="2384852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C30EC807-F548-4873-9313-56EFED3E4A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120" y="4171498"/>
            <a:ext cx="2277772" cy="2461491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B2558A7-1B29-4CA5-80F1-F42936BAD6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464"/>
          <a:stretch/>
        </p:blipFill>
        <p:spPr>
          <a:xfrm>
            <a:off x="3401708" y="1756815"/>
            <a:ext cx="2322224" cy="143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6792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3B04BF8-1D3C-4D31-95CD-5940E87F8E34}"/>
              </a:ext>
            </a:extLst>
          </p:cNvPr>
          <p:cNvSpPr txBox="1"/>
          <p:nvPr/>
        </p:nvSpPr>
        <p:spPr>
          <a:xfrm>
            <a:off x="780801" y="256205"/>
            <a:ext cx="57425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Mini</a:t>
            </a:r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耳放产品参考产品</a:t>
            </a:r>
            <a:endParaRPr lang="en-US" altLang="zh-CN" sz="28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28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F86E10-D132-4B8D-B41E-25122D94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407" y="271886"/>
            <a:ext cx="703702" cy="554654"/>
          </a:xfrm>
          <a:prstGeom prst="rect">
            <a:avLst/>
          </a:prstGeom>
          <a:noFill/>
        </p:spPr>
      </p:pic>
      <p:sp>
        <p:nvSpPr>
          <p:cNvPr id="14" name="直角三角形 8">
            <a:extLst>
              <a:ext uri="{FF2B5EF4-FFF2-40B4-BE49-F238E27FC236}">
                <a16:creationId xmlns:a16="http://schemas.microsoft.com/office/drawing/2014/main" id="{9CB507E9-9D73-4555-BDAF-033BC6D4F7DB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E91AB90-9761-4D14-A541-73212B9D241F}"/>
              </a:ext>
            </a:extLst>
          </p:cNvPr>
          <p:cNvSpPr txBox="1"/>
          <p:nvPr/>
        </p:nvSpPr>
        <p:spPr>
          <a:xfrm>
            <a:off x="-469631" y="1032358"/>
            <a:ext cx="2221055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Helvetica Neue"/>
              </a:rPr>
              <a:t>SNC8600A</a:t>
            </a:r>
            <a:endParaRPr kumimoji="0" lang="zh-CN" altLang="en-US" sz="1400" i="0" u="none" strike="noStrike" cap="none" spc="0" normalizeH="0" baseline="0" dirty="0">
              <a:ln>
                <a:noFill/>
              </a:ln>
              <a:solidFill>
                <a:srgbClr val="650F18"/>
              </a:solidFill>
              <a:effectLst/>
              <a:uFillTx/>
              <a:latin typeface="Microsoft Sans Serif" panose="020B0604020202020204" pitchFamily="34" charset="0"/>
              <a:cs typeface="Microsoft Sans Serif" panose="020B0604020202020204" pitchFamily="34" charset="0"/>
              <a:sym typeface="Helvetica Neue"/>
            </a:endParaRPr>
          </a:p>
        </p:txBody>
      </p:sp>
      <p:pic>
        <p:nvPicPr>
          <p:cNvPr id="23" name="图片 22" descr="电子设备&#10;&#10;中度可信度描述已自动生成">
            <a:extLst>
              <a:ext uri="{FF2B5EF4-FFF2-40B4-BE49-F238E27FC236}">
                <a16:creationId xmlns:a16="http://schemas.microsoft.com/office/drawing/2014/main" id="{540D3FBF-618C-450D-BD46-4A109C8188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1" t="42593" r="23891" b="37160"/>
          <a:stretch/>
        </p:blipFill>
        <p:spPr>
          <a:xfrm rot="18901700">
            <a:off x="387162" y="2532318"/>
            <a:ext cx="2921136" cy="849470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2544340-A3DB-4650-A91F-4DA8786A5048}"/>
              </a:ext>
            </a:extLst>
          </p:cNvPr>
          <p:cNvCxnSpPr>
            <a:cxnSpLocks/>
          </p:cNvCxnSpPr>
          <p:nvPr/>
        </p:nvCxnSpPr>
        <p:spPr>
          <a:xfrm>
            <a:off x="514257" y="1379499"/>
            <a:ext cx="1144214" cy="1014077"/>
          </a:xfrm>
          <a:prstGeom prst="straightConnector1">
            <a:avLst/>
          </a:prstGeom>
          <a:noFill/>
          <a:ln w="381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6006AA19-4E33-45D8-8FB7-429BF3F59618}"/>
              </a:ext>
            </a:extLst>
          </p:cNvPr>
          <p:cNvSpPr txBox="1"/>
          <p:nvPr/>
        </p:nvSpPr>
        <p:spPr>
          <a:xfrm>
            <a:off x="3418992" y="1270196"/>
            <a:ext cx="39051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21531" hangingPunct="0"/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sym typeface="Helvetica Neue"/>
              </a:rPr>
              <a:t>Mini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sym typeface="Helvetica Neue"/>
              </a:rPr>
              <a:t>耳放参考设计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l"/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直通模式：无损放大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l"/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音乐模式：匹配不同耳机的音频特性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l"/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电影模式：动态高低频增强，影院级体验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sym typeface="Helvetica Neue"/>
              </a:rPr>
              <a:t>主要客户群体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sym typeface="Helvetica Neue"/>
              </a:rPr>
              <a:t>:</a:t>
            </a:r>
          </a:p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使用手机看电影和视频的用户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音乐爱好者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A8C7AF73-6D40-42D2-9F32-34A854FD7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647759"/>
              </p:ext>
            </p:extLst>
          </p:nvPr>
        </p:nvGraphicFramePr>
        <p:xfrm>
          <a:off x="7561955" y="376594"/>
          <a:ext cx="3905174" cy="578286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00774">
                  <a:extLst>
                    <a:ext uri="{9D8B030D-6E8A-4147-A177-3AD203B41FA5}">
                      <a16:colId xmlns:a16="http://schemas.microsoft.com/office/drawing/2014/main" val="3212131345"/>
                    </a:ext>
                  </a:extLst>
                </a:gridCol>
                <a:gridCol w="2704400">
                  <a:extLst>
                    <a:ext uri="{9D8B030D-6E8A-4147-A177-3AD203B41FA5}">
                      <a16:colId xmlns:a16="http://schemas.microsoft.com/office/drawing/2014/main" val="4071520531"/>
                    </a:ext>
                  </a:extLst>
                </a:gridCol>
              </a:tblGrid>
              <a:tr h="64254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方案类型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耳机</a:t>
                      </a:r>
                      <a:r>
                        <a:rPr lang="en-US" altLang="zh-CN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Dongle</a:t>
                      </a:r>
                      <a:endParaRPr lang="zh-CN" altLang="en-US" sz="1600" b="1" kern="1200" dirty="0">
                        <a:solidFill>
                          <a:srgbClr val="650F18"/>
                        </a:solidFill>
                        <a:effectLst>
                          <a:glow rad="635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337259773"/>
                  </a:ext>
                </a:extLst>
              </a:tr>
              <a:tr h="64254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接口类型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Type-C</a:t>
                      </a:r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转</a:t>
                      </a:r>
                      <a:r>
                        <a:rPr lang="en-US" altLang="zh-CN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3.5mm Audio Jack</a:t>
                      </a:r>
                      <a:endParaRPr lang="zh-CN" altLang="en-US" sz="1600" b="1" kern="1200" dirty="0">
                        <a:solidFill>
                          <a:srgbClr val="650F18"/>
                        </a:solidFill>
                        <a:effectLst>
                          <a:glow rad="635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191834377"/>
                  </a:ext>
                </a:extLst>
              </a:tr>
              <a:tr h="64254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采样率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24bits /192KHz</a:t>
                      </a:r>
                      <a:endParaRPr lang="zh-CN" altLang="en-US" sz="1600" b="1" kern="1200" dirty="0">
                        <a:solidFill>
                          <a:srgbClr val="650F18"/>
                        </a:solidFill>
                        <a:effectLst>
                          <a:glow rad="635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058567684"/>
                  </a:ext>
                </a:extLst>
              </a:tr>
              <a:tr h="64254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连接方式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Type-C</a:t>
                      </a:r>
                      <a:endParaRPr lang="en-US" sz="1600" b="1" kern="1200" dirty="0">
                        <a:solidFill>
                          <a:srgbClr val="650F18"/>
                        </a:solidFill>
                        <a:effectLst>
                          <a:glow rad="635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061245687"/>
                  </a:ext>
                </a:extLst>
              </a:tr>
              <a:tr h="64254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麦克风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AMIC/DMIC</a:t>
                      </a:r>
                      <a:endParaRPr lang="en-US" sz="1600" b="1" kern="1200" dirty="0">
                        <a:solidFill>
                          <a:srgbClr val="650F18"/>
                        </a:solidFill>
                        <a:effectLst>
                          <a:glow rad="635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4192650759"/>
                  </a:ext>
                </a:extLst>
              </a:tr>
              <a:tr h="64254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输出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1Vrms@16Ω/ 2Vrms@32Ω</a:t>
                      </a:r>
                      <a:endParaRPr lang="en-US" sz="1600" b="1" kern="1200" dirty="0">
                        <a:solidFill>
                          <a:srgbClr val="650F18"/>
                        </a:solidFill>
                        <a:effectLst>
                          <a:glow rad="635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3524709731"/>
                  </a:ext>
                </a:extLst>
              </a:tr>
              <a:tr h="64254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总谐波失真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&lt;0.0015%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836393181"/>
                  </a:ext>
                </a:extLst>
              </a:tr>
              <a:tr h="642541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动态范围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110dB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210946210"/>
                  </a:ext>
                </a:extLst>
              </a:tr>
              <a:tr h="64254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SNR</a:t>
                      </a:r>
                      <a:endParaRPr lang="zh-CN" altLang="en-US" sz="1600" b="1" kern="1200" dirty="0">
                        <a:solidFill>
                          <a:srgbClr val="650F18"/>
                        </a:solidFill>
                        <a:effectLst>
                          <a:glow rad="63500">
                            <a:schemeClr val="accent3">
                              <a:satMod val="175000"/>
                              <a:alpha val="40000"/>
                            </a:schemeClr>
                          </a:glow>
                        </a:effectLs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1" kern="1200" dirty="0">
                          <a:solidFill>
                            <a:srgbClr val="650F18"/>
                          </a:solidFill>
                          <a:effectLst>
                            <a:glow rad="63500">
                              <a:schemeClr val="accent3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+mn-lt"/>
                          <a:ea typeface="+mn-ea"/>
                          <a:cs typeface="+mn-cs"/>
                        </a:rPr>
                        <a:t>100dB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59756077"/>
                  </a:ext>
                </a:extLst>
              </a:tr>
            </a:tbl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id="{ED6C337D-1F15-44B1-AE70-D695CD54AEAB}"/>
              </a:ext>
            </a:extLst>
          </p:cNvPr>
          <p:cNvSpPr txBox="1"/>
          <p:nvPr/>
        </p:nvSpPr>
        <p:spPr>
          <a:xfrm>
            <a:off x="9095709" y="18006"/>
            <a:ext cx="2564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主要参数</a:t>
            </a:r>
          </a:p>
        </p:txBody>
      </p:sp>
    </p:spTree>
    <p:extLst>
      <p:ext uri="{BB962C8B-B14F-4D97-AF65-F5344CB8AC3E}">
        <p14:creationId xmlns:p14="http://schemas.microsoft.com/office/powerpoint/2010/main" val="3721732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3B04BF8-1D3C-4D31-95CD-5940E87F8E34}"/>
              </a:ext>
            </a:extLst>
          </p:cNvPr>
          <p:cNvSpPr txBox="1"/>
          <p:nvPr/>
        </p:nvSpPr>
        <p:spPr>
          <a:xfrm>
            <a:off x="780801" y="256205"/>
            <a:ext cx="5742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会议音箱参考设计</a:t>
            </a:r>
            <a:endParaRPr lang="en-US" altLang="zh-CN" sz="28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F86E10-D132-4B8D-B41E-25122D94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407" y="271886"/>
            <a:ext cx="703702" cy="554654"/>
          </a:xfrm>
          <a:prstGeom prst="rect">
            <a:avLst/>
          </a:prstGeom>
          <a:noFill/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4FBFCEF-16CA-4D88-A8E7-7A648E4FAE27}"/>
              </a:ext>
            </a:extLst>
          </p:cNvPr>
          <p:cNvSpPr txBox="1"/>
          <p:nvPr/>
        </p:nvSpPr>
        <p:spPr>
          <a:xfrm>
            <a:off x="5751996" y="1028343"/>
            <a:ext cx="609442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基于</a:t>
            </a:r>
            <a:r>
              <a:rPr lang="en-US" altLang="zh-CN" sz="24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SNC8600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b="1" i="0" u="none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sym typeface="Helvetica Neue"/>
              </a:rPr>
              <a:t>会议音箱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l"/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（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）高保真音质，高效沟通：回声消除、宽频语音、环境噪音消除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l"/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（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）不同拾音距离音量一致：自动增益控制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l"/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（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3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）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3~5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米远距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360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度拾音：波束成型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sym typeface="Helvetica Neue"/>
              </a:rPr>
              <a:t>主要客户群体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sym typeface="Helvetica Neue"/>
              </a:rPr>
              <a:t>: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sym typeface="Helvetica Neue"/>
            </a:endParaRPr>
          </a:p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小型会议（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3~10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人）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个人办公室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sym typeface="Symbol" panose="05050102010706020507" pitchFamily="18" charset="2"/>
              </a:rPr>
              <a:t>家庭书房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sym typeface="Symbol" panose="05050102010706020507" pitchFamily="18" charset="2"/>
            </a:endParaRPr>
          </a:p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sym typeface="Symbol" panose="05050102010706020507" pitchFamily="18" charset="2"/>
              </a:rPr>
              <a:t>共享办公室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sym typeface="Symbol" panose="05050102010706020507" pitchFamily="18" charset="2"/>
            </a:endParaRPr>
          </a:p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sym typeface="Symbol" panose="05050102010706020507" pitchFamily="18" charset="2"/>
              </a:rPr>
              <a:t>商务出差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sym typeface="Symbol" panose="05050102010706020507" pitchFamily="18" charset="2"/>
            </a:endParaRPr>
          </a:p>
          <a:p>
            <a:pPr marL="285750" indent="-285750" defTabSz="821531" hangingPunct="0">
              <a:buFontTx/>
              <a:buChar char="-"/>
            </a:pPr>
            <a:endParaRPr lang="en-US" altLang="zh-CN" sz="24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457200" marR="0" indent="-45720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zh-CN" altLang="en-US" sz="1600" b="1" u="none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直角三角形 8">
            <a:extLst>
              <a:ext uri="{FF2B5EF4-FFF2-40B4-BE49-F238E27FC236}">
                <a16:creationId xmlns:a16="http://schemas.microsoft.com/office/drawing/2014/main" id="{9CB507E9-9D73-4555-BDAF-033BC6D4F7DB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5F51CD7-DB69-4E69-A216-D05E711A90FC}"/>
              </a:ext>
            </a:extLst>
          </p:cNvPr>
          <p:cNvCxnSpPr>
            <a:cxnSpLocks/>
          </p:cNvCxnSpPr>
          <p:nvPr/>
        </p:nvCxnSpPr>
        <p:spPr>
          <a:xfrm flipV="1">
            <a:off x="2570238" y="1653620"/>
            <a:ext cx="1068704" cy="510988"/>
          </a:xfrm>
          <a:prstGeom prst="straightConnector1">
            <a:avLst/>
          </a:prstGeom>
          <a:noFill/>
          <a:ln w="38100" cap="flat">
            <a:solidFill>
              <a:srgbClr val="00B0F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E4C16332-D9DB-46B0-8728-CF91BB4C1E8A}"/>
              </a:ext>
            </a:extLst>
          </p:cNvPr>
          <p:cNvSpPr txBox="1"/>
          <p:nvPr/>
        </p:nvSpPr>
        <p:spPr>
          <a:xfrm>
            <a:off x="3735655" y="1272026"/>
            <a:ext cx="1291872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Helvetica Neue"/>
              </a:rPr>
              <a:t>SNC8600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650F18"/>
              </a:solidFill>
              <a:effectLst/>
              <a:uFillTx/>
              <a:latin typeface="Microsoft Sans Serif" panose="020B0604020202020204" pitchFamily="34" charset="0"/>
              <a:cs typeface="Microsoft Sans Serif" panose="020B0604020202020204" pitchFamily="34" charset="0"/>
              <a:sym typeface="Helvetica Neue"/>
            </a:endParaRPr>
          </a:p>
        </p:txBody>
      </p:sp>
      <p:pic>
        <p:nvPicPr>
          <p:cNvPr id="21" name="图片 20" descr="黑色的照相机&#10;&#10;中度可信度描述已自动生成">
            <a:extLst>
              <a:ext uri="{FF2B5EF4-FFF2-40B4-BE49-F238E27FC236}">
                <a16:creationId xmlns:a16="http://schemas.microsoft.com/office/drawing/2014/main" id="{F8E70452-E28E-45EB-81D7-69E78B0793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5" t="18205" r="12108" b="21459"/>
          <a:stretch/>
        </p:blipFill>
        <p:spPr>
          <a:xfrm>
            <a:off x="1137435" y="2031870"/>
            <a:ext cx="3022188" cy="3093343"/>
          </a:xfrm>
          <a:prstGeom prst="round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10B622B8-105C-43AA-A71D-00FBC9F720C3}"/>
              </a:ext>
            </a:extLst>
          </p:cNvPr>
          <p:cNvSpPr/>
          <p:nvPr/>
        </p:nvSpPr>
        <p:spPr>
          <a:xfrm>
            <a:off x="1672094" y="2433971"/>
            <a:ext cx="219458" cy="286449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F0AEA88-88BA-4DE4-99F0-EFE6085C9641}"/>
              </a:ext>
            </a:extLst>
          </p:cNvPr>
          <p:cNvSpPr/>
          <p:nvPr/>
        </p:nvSpPr>
        <p:spPr>
          <a:xfrm>
            <a:off x="2350780" y="2164608"/>
            <a:ext cx="219458" cy="354227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7980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35" grpId="0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3B04BF8-1D3C-4D31-95CD-5940E87F8E34}"/>
              </a:ext>
            </a:extLst>
          </p:cNvPr>
          <p:cNvSpPr txBox="1"/>
          <p:nvPr/>
        </p:nvSpPr>
        <p:spPr>
          <a:xfrm>
            <a:off x="780801" y="256205"/>
            <a:ext cx="57425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智能麦克风（小蜜蜂）参考产品</a:t>
            </a:r>
            <a:endParaRPr lang="en-US" altLang="zh-CN" sz="28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sz="28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F86E10-D132-4B8D-B41E-25122D94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407" y="271886"/>
            <a:ext cx="703702" cy="554654"/>
          </a:xfrm>
          <a:prstGeom prst="rect">
            <a:avLst/>
          </a:prstGeom>
          <a:noFill/>
        </p:spPr>
      </p:pic>
      <p:sp>
        <p:nvSpPr>
          <p:cNvPr id="14" name="直角三角形 8">
            <a:extLst>
              <a:ext uri="{FF2B5EF4-FFF2-40B4-BE49-F238E27FC236}">
                <a16:creationId xmlns:a16="http://schemas.microsoft.com/office/drawing/2014/main" id="{9CB507E9-9D73-4555-BDAF-033BC6D4F7DB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D35411-9F8F-45D9-BEAB-67B70DC9B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7" y="1934070"/>
            <a:ext cx="6587801" cy="2655857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18E3985F-1FE4-4723-8887-598C0227C7FB}"/>
              </a:ext>
            </a:extLst>
          </p:cNvPr>
          <p:cNvSpPr txBox="1"/>
          <p:nvPr/>
        </p:nvSpPr>
        <p:spPr>
          <a:xfrm>
            <a:off x="7212107" y="1984727"/>
            <a:ext cx="651734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智能麦克风（小蜜峰）参考产品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l"/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（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）专业级音质收音效果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l"/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（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）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6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级降噪，吵杂环境高清收音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algn="l"/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（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3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）双麦克风全向拾音和指向性拾音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sym typeface="Helvetica Neue"/>
              </a:rPr>
              <a:t>主要客户群体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sym typeface="Helvetica Neue"/>
              </a:rPr>
              <a:t>:</a:t>
            </a:r>
          </a:p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户外采访用户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直播用户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视频记录爱好者（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Vlog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）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098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3B04BF8-1D3C-4D31-95CD-5940E87F8E34}"/>
              </a:ext>
            </a:extLst>
          </p:cNvPr>
          <p:cNvSpPr txBox="1"/>
          <p:nvPr/>
        </p:nvSpPr>
        <p:spPr>
          <a:xfrm>
            <a:off x="780801" y="256205"/>
            <a:ext cx="5742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直播麦克风参考设计</a:t>
            </a:r>
            <a:endParaRPr lang="en-US" altLang="zh-CN" sz="28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F86E10-D132-4B8D-B41E-25122D94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407" y="271886"/>
            <a:ext cx="703702" cy="554654"/>
          </a:xfrm>
          <a:prstGeom prst="rect">
            <a:avLst/>
          </a:prstGeom>
          <a:noFill/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4FBFCEF-16CA-4D88-A8E7-7A648E4FAE27}"/>
              </a:ext>
            </a:extLst>
          </p:cNvPr>
          <p:cNvSpPr txBox="1"/>
          <p:nvPr/>
        </p:nvSpPr>
        <p:spPr>
          <a:xfrm>
            <a:off x="5454619" y="1068375"/>
            <a:ext cx="646760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基于</a:t>
            </a:r>
            <a:r>
              <a:rPr lang="en-US" altLang="zh-CN" sz="24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SNC8600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b="1" i="0" u="none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（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）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最高采样率支持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192K@16Bit</a:t>
            </a:r>
          </a:p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（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）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支持通过</a:t>
            </a:r>
            <a:r>
              <a:rPr lang="x-none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PC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端独立设置麦克风（</a:t>
            </a:r>
            <a:r>
              <a:rPr lang="x-none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ADC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）和耳机（</a:t>
            </a:r>
            <a:r>
              <a:rPr lang="x-none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DAC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）的采样率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（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3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）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麦克风监听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功能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（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4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）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麦克风监听与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USB</a:t>
            </a:r>
            <a:r>
              <a:rPr lang="zh-CN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下行数据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混音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sym typeface="Helvetica Neue"/>
              </a:rPr>
              <a:t>主要客户群体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sym typeface="Helvetica Neue"/>
              </a:rPr>
              <a:t>: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sym typeface="Helvetica Neue"/>
            </a:endParaRPr>
          </a:p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网红直播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sym typeface="Symbol" panose="05050102010706020507" pitchFamily="18" charset="2"/>
              </a:rPr>
              <a:t>游戏直播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sym typeface="Symbol" panose="05050102010706020507" pitchFamily="18" charset="2"/>
            </a:endParaRPr>
          </a:p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sym typeface="Symbol" panose="05050102010706020507" pitchFamily="18" charset="2"/>
              </a:rPr>
              <a:t>带货直播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sym typeface="Symbol" panose="05050102010706020507" pitchFamily="18" charset="2"/>
            </a:endParaRPr>
          </a:p>
          <a:p>
            <a:pPr marL="457200" marR="0" indent="-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sym typeface="Symbol" panose="05050102010706020507" pitchFamily="18" charset="2"/>
              </a:rPr>
              <a:t>个人桌面通话、会议</a:t>
            </a:r>
            <a:endParaRPr lang="en-US" altLang="zh-CN" sz="24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457200" marR="0" indent="-45720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zh-CN" altLang="en-US" sz="1600" b="1" u="none" strike="noStrike" cap="none" spc="0" normalizeH="0" baseline="0" dirty="0">
              <a:ln>
                <a:noFill/>
              </a:ln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直角三角形 8">
            <a:extLst>
              <a:ext uri="{FF2B5EF4-FFF2-40B4-BE49-F238E27FC236}">
                <a16:creationId xmlns:a16="http://schemas.microsoft.com/office/drawing/2014/main" id="{9CB507E9-9D73-4555-BDAF-033BC6D4F7DB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CF5DA3D-9451-4AEF-AF52-64B14F6BD17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0"/>
          <a:stretch/>
        </p:blipFill>
        <p:spPr bwMode="auto">
          <a:xfrm>
            <a:off x="269781" y="2035679"/>
            <a:ext cx="5000625" cy="23742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8005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Box 91">
            <a:extLst>
              <a:ext uri="{FF2B5EF4-FFF2-40B4-BE49-F238E27FC236}">
                <a16:creationId xmlns:a16="http://schemas.microsoft.com/office/drawing/2014/main" id="{B28F0E63-09D6-41E6-A154-86BD32FBDF1D}"/>
              </a:ext>
            </a:extLst>
          </p:cNvPr>
          <p:cNvSpPr txBox="1"/>
          <p:nvPr/>
        </p:nvSpPr>
        <p:spPr>
          <a:xfrm>
            <a:off x="748429" y="-443520"/>
            <a:ext cx="8332200" cy="3557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endParaRPr lang="zh-CN" altLang="en-US" sz="2000" b="1" dirty="0">
              <a:solidFill>
                <a:srgbClr val="68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68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九音科技</a:t>
            </a:r>
            <a:r>
              <a:rPr lang="zh-CN" altLang="en-US" sz="2800" b="1" dirty="0">
                <a:solidFill>
                  <a:srgbClr val="680000"/>
                </a:solidFill>
                <a:latin typeface="Helvetica Neue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rgbClr val="680000"/>
                </a:solidFill>
                <a:latin typeface="Helvetica Neue"/>
                <a:ea typeface="黑体" panose="02010609060101010101" pitchFamily="49" charset="-122"/>
              </a:rPr>
              <a:t>SOUNDEC)</a:t>
            </a: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68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专注音频领域研发和应用。</a:t>
            </a:r>
            <a:r>
              <a:rPr lang="zh-CN" altLang="zh-CN" sz="3200" b="1" dirty="0">
                <a:solidFill>
                  <a:srgbClr val="68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Microsoft Sans Serif"/>
              </a:rPr>
              <a:t>公司将围绕从音频信号拾取、处理及还原、音频输出等环节提供拥有独特技术的综合音频信号处理解决方案。</a:t>
            </a:r>
            <a:endParaRPr lang="en-US" altLang="zh-CN" sz="3200" b="1" dirty="0">
              <a:solidFill>
                <a:srgbClr val="68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66A30A0-FE75-43A7-8CB1-EDCAEF0B15A1}"/>
              </a:ext>
            </a:extLst>
          </p:cNvPr>
          <p:cNvGrpSpPr/>
          <p:nvPr/>
        </p:nvGrpSpPr>
        <p:grpSpPr>
          <a:xfrm>
            <a:off x="1188022" y="3591393"/>
            <a:ext cx="6646912" cy="1645644"/>
            <a:chOff x="871968" y="1528893"/>
            <a:chExt cx="9861159" cy="302162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9A58410-ED84-4091-9826-993A7163046E}"/>
                </a:ext>
              </a:extLst>
            </p:cNvPr>
            <p:cNvGrpSpPr/>
            <p:nvPr/>
          </p:nvGrpSpPr>
          <p:grpSpPr>
            <a:xfrm>
              <a:off x="871968" y="1528893"/>
              <a:ext cx="9861159" cy="1637708"/>
              <a:chOff x="1163638" y="2180195"/>
              <a:chExt cx="9864726" cy="1638300"/>
            </a:xfrm>
            <a:gradFill>
              <a:gsLst>
                <a:gs pos="0">
                  <a:srgbClr val="861F21"/>
                </a:gs>
                <a:gs pos="98000">
                  <a:schemeClr val="accent2"/>
                </a:gs>
              </a:gsLst>
              <a:lin ang="2700000" scaled="1"/>
            </a:gradFill>
          </p:grpSpPr>
          <p:sp>
            <p:nvSpPr>
              <p:cNvPr id="2" name="Freeform 5">
                <a:extLst>
                  <a:ext uri="{FF2B5EF4-FFF2-40B4-BE49-F238E27FC236}">
                    <a16:creationId xmlns:a16="http://schemas.microsoft.com/office/drawing/2014/main" id="{3BE4AB5A-1102-4008-8D9B-CC50635B7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3188" y="2180195"/>
                <a:ext cx="2057400" cy="712788"/>
              </a:xfrm>
              <a:custGeom>
                <a:avLst/>
                <a:gdLst>
                  <a:gd name="T0" fmla="*/ 542 w 548"/>
                  <a:gd name="T1" fmla="*/ 171 h 189"/>
                  <a:gd name="T2" fmla="*/ 548 w 548"/>
                  <a:gd name="T3" fmla="*/ 149 h 189"/>
                  <a:gd name="T4" fmla="*/ 449 w 548"/>
                  <a:gd name="T5" fmla="*/ 83 h 189"/>
                  <a:gd name="T6" fmla="*/ 273 w 548"/>
                  <a:gd name="T7" fmla="*/ 0 h 189"/>
                  <a:gd name="T8" fmla="*/ 98 w 548"/>
                  <a:gd name="T9" fmla="*/ 83 h 189"/>
                  <a:gd name="T10" fmla="*/ 0 w 548"/>
                  <a:gd name="T11" fmla="*/ 148 h 189"/>
                  <a:gd name="T12" fmla="*/ 7 w 548"/>
                  <a:gd name="T13" fmla="*/ 176 h 189"/>
                  <a:gd name="T14" fmla="*/ 6 w 548"/>
                  <a:gd name="T15" fmla="*/ 188 h 189"/>
                  <a:gd name="T16" fmla="*/ 125 w 548"/>
                  <a:gd name="T17" fmla="*/ 112 h 189"/>
                  <a:gd name="T18" fmla="*/ 273 w 548"/>
                  <a:gd name="T19" fmla="*/ 40 h 189"/>
                  <a:gd name="T20" fmla="*/ 421 w 548"/>
                  <a:gd name="T21" fmla="*/ 112 h 189"/>
                  <a:gd name="T22" fmla="*/ 543 w 548"/>
                  <a:gd name="T23" fmla="*/ 189 h 189"/>
                  <a:gd name="T24" fmla="*/ 542 w 548"/>
                  <a:gd name="T25" fmla="*/ 171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8" h="189">
                    <a:moveTo>
                      <a:pt x="542" y="171"/>
                    </a:moveTo>
                    <a:cubicBezTo>
                      <a:pt x="542" y="163"/>
                      <a:pt x="545" y="156"/>
                      <a:pt x="548" y="149"/>
                    </a:cubicBezTo>
                    <a:cubicBezTo>
                      <a:pt x="506" y="138"/>
                      <a:pt x="479" y="112"/>
                      <a:pt x="449" y="83"/>
                    </a:cubicBezTo>
                    <a:cubicBezTo>
                      <a:pt x="408" y="44"/>
                      <a:pt x="362" y="0"/>
                      <a:pt x="273" y="0"/>
                    </a:cubicBezTo>
                    <a:cubicBezTo>
                      <a:pt x="184" y="0"/>
                      <a:pt x="138" y="44"/>
                      <a:pt x="98" y="83"/>
                    </a:cubicBezTo>
                    <a:cubicBezTo>
                      <a:pt x="68" y="111"/>
                      <a:pt x="41" y="137"/>
                      <a:pt x="0" y="148"/>
                    </a:cubicBezTo>
                    <a:cubicBezTo>
                      <a:pt x="5" y="157"/>
                      <a:pt x="7" y="166"/>
                      <a:pt x="7" y="176"/>
                    </a:cubicBezTo>
                    <a:cubicBezTo>
                      <a:pt x="7" y="180"/>
                      <a:pt x="7" y="184"/>
                      <a:pt x="6" y="188"/>
                    </a:cubicBezTo>
                    <a:cubicBezTo>
                      <a:pt x="60" y="174"/>
                      <a:pt x="94" y="142"/>
                      <a:pt x="125" y="112"/>
                    </a:cubicBezTo>
                    <a:cubicBezTo>
                      <a:pt x="165" y="73"/>
                      <a:pt x="200" y="40"/>
                      <a:pt x="273" y="40"/>
                    </a:cubicBezTo>
                    <a:cubicBezTo>
                      <a:pt x="346" y="40"/>
                      <a:pt x="381" y="73"/>
                      <a:pt x="421" y="112"/>
                    </a:cubicBezTo>
                    <a:cubicBezTo>
                      <a:pt x="452" y="142"/>
                      <a:pt x="487" y="176"/>
                      <a:pt x="543" y="189"/>
                    </a:cubicBezTo>
                    <a:cubicBezTo>
                      <a:pt x="542" y="183"/>
                      <a:pt x="541" y="177"/>
                      <a:pt x="542" y="1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" name="Freeform 6">
                <a:extLst>
                  <a:ext uri="{FF2B5EF4-FFF2-40B4-BE49-F238E27FC236}">
                    <a16:creationId xmlns:a16="http://schemas.microsoft.com/office/drawing/2014/main" id="{E622D9D5-5541-4F9A-8880-AECE14B82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0776" y="2180195"/>
                <a:ext cx="2055813" cy="719138"/>
              </a:xfrm>
              <a:custGeom>
                <a:avLst/>
                <a:gdLst>
                  <a:gd name="T0" fmla="*/ 540 w 548"/>
                  <a:gd name="T1" fmla="*/ 171 h 191"/>
                  <a:gd name="T2" fmla="*/ 548 w 548"/>
                  <a:gd name="T3" fmla="*/ 147 h 191"/>
                  <a:gd name="T4" fmla="*/ 456 w 548"/>
                  <a:gd name="T5" fmla="*/ 83 h 191"/>
                  <a:gd name="T6" fmla="*/ 281 w 548"/>
                  <a:gd name="T7" fmla="*/ 0 h 191"/>
                  <a:gd name="T8" fmla="*/ 105 w 548"/>
                  <a:gd name="T9" fmla="*/ 83 h 191"/>
                  <a:gd name="T10" fmla="*/ 0 w 548"/>
                  <a:gd name="T11" fmla="*/ 151 h 191"/>
                  <a:gd name="T12" fmla="*/ 6 w 548"/>
                  <a:gd name="T13" fmla="*/ 176 h 191"/>
                  <a:gd name="T14" fmla="*/ 4 w 548"/>
                  <a:gd name="T15" fmla="*/ 191 h 191"/>
                  <a:gd name="T16" fmla="*/ 133 w 548"/>
                  <a:gd name="T17" fmla="*/ 112 h 191"/>
                  <a:gd name="T18" fmla="*/ 281 w 548"/>
                  <a:gd name="T19" fmla="*/ 40 h 191"/>
                  <a:gd name="T20" fmla="*/ 429 w 548"/>
                  <a:gd name="T21" fmla="*/ 112 h 191"/>
                  <a:gd name="T22" fmla="*/ 541 w 548"/>
                  <a:gd name="T23" fmla="*/ 186 h 191"/>
                  <a:gd name="T24" fmla="*/ 540 w 548"/>
                  <a:gd name="T25" fmla="*/ 17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8" h="191">
                    <a:moveTo>
                      <a:pt x="540" y="171"/>
                    </a:moveTo>
                    <a:cubicBezTo>
                      <a:pt x="541" y="162"/>
                      <a:pt x="544" y="154"/>
                      <a:pt x="548" y="147"/>
                    </a:cubicBezTo>
                    <a:cubicBezTo>
                      <a:pt x="510" y="135"/>
                      <a:pt x="485" y="110"/>
                      <a:pt x="456" y="83"/>
                    </a:cubicBezTo>
                    <a:cubicBezTo>
                      <a:pt x="416" y="44"/>
                      <a:pt x="370" y="0"/>
                      <a:pt x="281" y="0"/>
                    </a:cubicBezTo>
                    <a:cubicBezTo>
                      <a:pt x="192" y="0"/>
                      <a:pt x="146" y="44"/>
                      <a:pt x="105" y="83"/>
                    </a:cubicBezTo>
                    <a:cubicBezTo>
                      <a:pt x="74" y="113"/>
                      <a:pt x="46" y="140"/>
                      <a:pt x="0" y="151"/>
                    </a:cubicBezTo>
                    <a:cubicBezTo>
                      <a:pt x="4" y="158"/>
                      <a:pt x="6" y="167"/>
                      <a:pt x="6" y="176"/>
                    </a:cubicBezTo>
                    <a:cubicBezTo>
                      <a:pt x="6" y="181"/>
                      <a:pt x="5" y="186"/>
                      <a:pt x="4" y="191"/>
                    </a:cubicBezTo>
                    <a:cubicBezTo>
                      <a:pt x="64" y="178"/>
                      <a:pt x="100" y="143"/>
                      <a:pt x="133" y="112"/>
                    </a:cubicBezTo>
                    <a:cubicBezTo>
                      <a:pt x="173" y="73"/>
                      <a:pt x="208" y="40"/>
                      <a:pt x="281" y="40"/>
                    </a:cubicBezTo>
                    <a:cubicBezTo>
                      <a:pt x="354" y="40"/>
                      <a:pt x="388" y="73"/>
                      <a:pt x="429" y="112"/>
                    </a:cubicBezTo>
                    <a:cubicBezTo>
                      <a:pt x="458" y="140"/>
                      <a:pt x="491" y="172"/>
                      <a:pt x="541" y="186"/>
                    </a:cubicBezTo>
                    <a:cubicBezTo>
                      <a:pt x="540" y="181"/>
                      <a:pt x="540" y="176"/>
                      <a:pt x="540" y="1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" name="Freeform 7">
                <a:extLst>
                  <a:ext uri="{FF2B5EF4-FFF2-40B4-BE49-F238E27FC236}">
                    <a16:creationId xmlns:a16="http://schemas.microsoft.com/office/drawing/2014/main" id="{69B76EB9-702F-4648-A993-E8CB9FF1E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76" y="2180195"/>
                <a:ext cx="1106488" cy="712788"/>
              </a:xfrm>
              <a:custGeom>
                <a:avLst/>
                <a:gdLst>
                  <a:gd name="T0" fmla="*/ 275 w 295"/>
                  <a:gd name="T1" fmla="*/ 0 h 189"/>
                  <a:gd name="T2" fmla="*/ 99 w 295"/>
                  <a:gd name="T3" fmla="*/ 83 h 189"/>
                  <a:gd name="T4" fmla="*/ 0 w 295"/>
                  <a:gd name="T5" fmla="*/ 149 h 189"/>
                  <a:gd name="T6" fmla="*/ 6 w 295"/>
                  <a:gd name="T7" fmla="*/ 176 h 189"/>
                  <a:gd name="T8" fmla="*/ 5 w 295"/>
                  <a:gd name="T9" fmla="*/ 189 h 189"/>
                  <a:gd name="T10" fmla="*/ 127 w 295"/>
                  <a:gd name="T11" fmla="*/ 112 h 189"/>
                  <a:gd name="T12" fmla="*/ 275 w 295"/>
                  <a:gd name="T13" fmla="*/ 40 h 189"/>
                  <a:gd name="T14" fmla="*/ 295 w 295"/>
                  <a:gd name="T15" fmla="*/ 20 h 189"/>
                  <a:gd name="T16" fmla="*/ 275 w 295"/>
                  <a:gd name="T17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89">
                    <a:moveTo>
                      <a:pt x="275" y="0"/>
                    </a:moveTo>
                    <a:cubicBezTo>
                      <a:pt x="186" y="0"/>
                      <a:pt x="140" y="44"/>
                      <a:pt x="99" y="83"/>
                    </a:cubicBezTo>
                    <a:cubicBezTo>
                      <a:pt x="69" y="112"/>
                      <a:pt x="42" y="138"/>
                      <a:pt x="0" y="149"/>
                    </a:cubicBezTo>
                    <a:cubicBezTo>
                      <a:pt x="4" y="157"/>
                      <a:pt x="6" y="166"/>
                      <a:pt x="6" y="176"/>
                    </a:cubicBezTo>
                    <a:cubicBezTo>
                      <a:pt x="6" y="181"/>
                      <a:pt x="6" y="185"/>
                      <a:pt x="5" y="189"/>
                    </a:cubicBezTo>
                    <a:cubicBezTo>
                      <a:pt x="60" y="176"/>
                      <a:pt x="95" y="142"/>
                      <a:pt x="127" y="112"/>
                    </a:cubicBezTo>
                    <a:cubicBezTo>
                      <a:pt x="167" y="73"/>
                      <a:pt x="202" y="40"/>
                      <a:pt x="275" y="40"/>
                    </a:cubicBezTo>
                    <a:cubicBezTo>
                      <a:pt x="286" y="40"/>
                      <a:pt x="295" y="31"/>
                      <a:pt x="295" y="20"/>
                    </a:cubicBezTo>
                    <a:cubicBezTo>
                      <a:pt x="295" y="9"/>
                      <a:pt x="286" y="0"/>
                      <a:pt x="2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" name="Freeform 8">
                <a:extLst>
                  <a:ext uri="{FF2B5EF4-FFF2-40B4-BE49-F238E27FC236}">
                    <a16:creationId xmlns:a16="http://schemas.microsoft.com/office/drawing/2014/main" id="{D369587C-E5CB-47BE-BE85-9CB28FAA2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4288" y="2180195"/>
                <a:ext cx="1985963" cy="701675"/>
              </a:xfrm>
              <a:custGeom>
                <a:avLst/>
                <a:gdLst>
                  <a:gd name="T0" fmla="*/ 520 w 529"/>
                  <a:gd name="T1" fmla="*/ 171 h 186"/>
                  <a:gd name="T2" fmla="*/ 529 w 529"/>
                  <a:gd name="T3" fmla="*/ 145 h 186"/>
                  <a:gd name="T4" fmla="*/ 442 w 529"/>
                  <a:gd name="T5" fmla="*/ 83 h 186"/>
                  <a:gd name="T6" fmla="*/ 267 w 529"/>
                  <a:gd name="T7" fmla="*/ 0 h 186"/>
                  <a:gd name="T8" fmla="*/ 91 w 529"/>
                  <a:gd name="T9" fmla="*/ 83 h 186"/>
                  <a:gd name="T10" fmla="*/ 0 w 529"/>
                  <a:gd name="T11" fmla="*/ 147 h 186"/>
                  <a:gd name="T12" fmla="*/ 8 w 529"/>
                  <a:gd name="T13" fmla="*/ 176 h 186"/>
                  <a:gd name="T14" fmla="*/ 7 w 529"/>
                  <a:gd name="T15" fmla="*/ 186 h 186"/>
                  <a:gd name="T16" fmla="*/ 119 w 529"/>
                  <a:gd name="T17" fmla="*/ 112 h 186"/>
                  <a:gd name="T18" fmla="*/ 267 w 529"/>
                  <a:gd name="T19" fmla="*/ 40 h 186"/>
                  <a:gd name="T20" fmla="*/ 415 w 529"/>
                  <a:gd name="T21" fmla="*/ 112 h 186"/>
                  <a:gd name="T22" fmla="*/ 520 w 529"/>
                  <a:gd name="T23" fmla="*/ 184 h 186"/>
                  <a:gd name="T24" fmla="*/ 520 w 529"/>
                  <a:gd name="T25" fmla="*/ 17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9" h="186">
                    <a:moveTo>
                      <a:pt x="520" y="171"/>
                    </a:moveTo>
                    <a:cubicBezTo>
                      <a:pt x="521" y="162"/>
                      <a:pt x="524" y="153"/>
                      <a:pt x="529" y="145"/>
                    </a:cubicBezTo>
                    <a:cubicBezTo>
                      <a:pt x="494" y="132"/>
                      <a:pt x="469" y="109"/>
                      <a:pt x="442" y="83"/>
                    </a:cubicBezTo>
                    <a:cubicBezTo>
                      <a:pt x="402" y="44"/>
                      <a:pt x="356" y="0"/>
                      <a:pt x="267" y="0"/>
                    </a:cubicBezTo>
                    <a:cubicBezTo>
                      <a:pt x="178" y="0"/>
                      <a:pt x="132" y="44"/>
                      <a:pt x="91" y="83"/>
                    </a:cubicBezTo>
                    <a:cubicBezTo>
                      <a:pt x="63" y="110"/>
                      <a:pt x="38" y="135"/>
                      <a:pt x="0" y="147"/>
                    </a:cubicBezTo>
                    <a:cubicBezTo>
                      <a:pt x="5" y="155"/>
                      <a:pt x="8" y="165"/>
                      <a:pt x="8" y="176"/>
                    </a:cubicBezTo>
                    <a:cubicBezTo>
                      <a:pt x="8" y="180"/>
                      <a:pt x="7" y="183"/>
                      <a:pt x="7" y="186"/>
                    </a:cubicBezTo>
                    <a:cubicBezTo>
                      <a:pt x="57" y="172"/>
                      <a:pt x="89" y="140"/>
                      <a:pt x="119" y="112"/>
                    </a:cubicBezTo>
                    <a:cubicBezTo>
                      <a:pt x="159" y="73"/>
                      <a:pt x="194" y="40"/>
                      <a:pt x="267" y="40"/>
                    </a:cubicBezTo>
                    <a:cubicBezTo>
                      <a:pt x="340" y="40"/>
                      <a:pt x="374" y="73"/>
                      <a:pt x="415" y="112"/>
                    </a:cubicBezTo>
                    <a:cubicBezTo>
                      <a:pt x="443" y="139"/>
                      <a:pt x="474" y="169"/>
                      <a:pt x="520" y="184"/>
                    </a:cubicBezTo>
                    <a:cubicBezTo>
                      <a:pt x="520" y="180"/>
                      <a:pt x="520" y="176"/>
                      <a:pt x="520" y="1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9">
                <a:extLst>
                  <a:ext uri="{FF2B5EF4-FFF2-40B4-BE49-F238E27FC236}">
                    <a16:creationId xmlns:a16="http://schemas.microsoft.com/office/drawing/2014/main" id="{577416E8-C2D9-4BB7-B7A0-E73BB47CE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638" y="2180195"/>
                <a:ext cx="1085850" cy="704850"/>
              </a:xfrm>
              <a:custGeom>
                <a:avLst/>
                <a:gdLst>
                  <a:gd name="T0" fmla="*/ 282 w 289"/>
                  <a:gd name="T1" fmla="*/ 171 h 187"/>
                  <a:gd name="T2" fmla="*/ 289 w 289"/>
                  <a:gd name="T3" fmla="*/ 147 h 187"/>
                  <a:gd name="T4" fmla="*/ 196 w 289"/>
                  <a:gd name="T5" fmla="*/ 83 h 187"/>
                  <a:gd name="T6" fmla="*/ 20 w 289"/>
                  <a:gd name="T7" fmla="*/ 0 h 187"/>
                  <a:gd name="T8" fmla="*/ 0 w 289"/>
                  <a:gd name="T9" fmla="*/ 20 h 187"/>
                  <a:gd name="T10" fmla="*/ 20 w 289"/>
                  <a:gd name="T11" fmla="*/ 40 h 187"/>
                  <a:gd name="T12" fmla="*/ 168 w 289"/>
                  <a:gd name="T13" fmla="*/ 112 h 187"/>
                  <a:gd name="T14" fmla="*/ 283 w 289"/>
                  <a:gd name="T15" fmla="*/ 187 h 187"/>
                  <a:gd name="T16" fmla="*/ 282 w 289"/>
                  <a:gd name="T17" fmla="*/ 171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187">
                    <a:moveTo>
                      <a:pt x="282" y="171"/>
                    </a:moveTo>
                    <a:cubicBezTo>
                      <a:pt x="283" y="163"/>
                      <a:pt x="286" y="155"/>
                      <a:pt x="289" y="147"/>
                    </a:cubicBezTo>
                    <a:cubicBezTo>
                      <a:pt x="251" y="135"/>
                      <a:pt x="225" y="111"/>
                      <a:pt x="196" y="83"/>
                    </a:cubicBezTo>
                    <a:cubicBezTo>
                      <a:pt x="155" y="44"/>
                      <a:pt x="109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93" y="40"/>
                      <a:pt x="128" y="73"/>
                      <a:pt x="168" y="112"/>
                    </a:cubicBezTo>
                    <a:cubicBezTo>
                      <a:pt x="198" y="141"/>
                      <a:pt x="232" y="173"/>
                      <a:pt x="283" y="187"/>
                    </a:cubicBezTo>
                    <a:cubicBezTo>
                      <a:pt x="282" y="182"/>
                      <a:pt x="282" y="177"/>
                      <a:pt x="282" y="1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08FC0FF7-9049-43F4-8BFA-F6FECBDFF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0613" y="2756458"/>
                <a:ext cx="173038" cy="173038"/>
              </a:xfrm>
              <a:custGeom>
                <a:avLst/>
                <a:gdLst>
                  <a:gd name="T0" fmla="*/ 23 w 46"/>
                  <a:gd name="T1" fmla="*/ 46 h 46"/>
                  <a:gd name="T2" fmla="*/ 23 w 46"/>
                  <a:gd name="T3" fmla="*/ 46 h 46"/>
                  <a:gd name="T4" fmla="*/ 0 w 46"/>
                  <a:gd name="T5" fmla="*/ 23 h 46"/>
                  <a:gd name="T6" fmla="*/ 0 w 46"/>
                  <a:gd name="T7" fmla="*/ 23 h 46"/>
                  <a:gd name="T8" fmla="*/ 23 w 46"/>
                  <a:gd name="T9" fmla="*/ 0 h 46"/>
                  <a:gd name="T10" fmla="*/ 23 w 46"/>
                  <a:gd name="T11" fmla="*/ 0 h 46"/>
                  <a:gd name="T12" fmla="*/ 46 w 46"/>
                  <a:gd name="T13" fmla="*/ 23 h 46"/>
                  <a:gd name="T14" fmla="*/ 46 w 46"/>
                  <a:gd name="T15" fmla="*/ 23 h 46"/>
                  <a:gd name="T16" fmla="*/ 23 w 46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6">
                    <a:moveTo>
                      <a:pt x="23" y="46"/>
                    </a:move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6"/>
                      <a:pt x="0" y="36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5" y="0"/>
                      <a:pt x="46" y="10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36"/>
                      <a:pt x="35" y="46"/>
                      <a:pt x="23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id="{A05BD280-3264-4D46-B9FA-EF71EDA872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41551" y="2643745"/>
                <a:ext cx="404813" cy="1174750"/>
              </a:xfrm>
              <a:custGeom>
                <a:avLst/>
                <a:gdLst>
                  <a:gd name="T0" fmla="*/ 45 w 108"/>
                  <a:gd name="T1" fmla="*/ 312 h 312"/>
                  <a:gd name="T2" fmla="*/ 45 w 108"/>
                  <a:gd name="T3" fmla="*/ 147 h 312"/>
                  <a:gd name="T4" fmla="*/ 20 w 108"/>
                  <a:gd name="T5" fmla="*/ 94 h 312"/>
                  <a:gd name="T6" fmla="*/ 1 w 108"/>
                  <a:gd name="T7" fmla="*/ 49 h 312"/>
                  <a:gd name="T8" fmla="*/ 49 w 108"/>
                  <a:gd name="T9" fmla="*/ 0 h 312"/>
                  <a:gd name="T10" fmla="*/ 55 w 108"/>
                  <a:gd name="T11" fmla="*/ 0 h 312"/>
                  <a:gd name="T12" fmla="*/ 108 w 108"/>
                  <a:gd name="T13" fmla="*/ 53 h 312"/>
                  <a:gd name="T14" fmla="*/ 89 w 108"/>
                  <a:gd name="T15" fmla="*/ 95 h 312"/>
                  <a:gd name="T16" fmla="*/ 64 w 108"/>
                  <a:gd name="T17" fmla="*/ 147 h 312"/>
                  <a:gd name="T18" fmla="*/ 64 w 108"/>
                  <a:gd name="T19" fmla="*/ 312 h 312"/>
                  <a:gd name="T20" fmla="*/ 45 w 108"/>
                  <a:gd name="T21" fmla="*/ 312 h 312"/>
                  <a:gd name="T22" fmla="*/ 55 w 108"/>
                  <a:gd name="T23" fmla="*/ 19 h 312"/>
                  <a:gd name="T24" fmla="*/ 20 w 108"/>
                  <a:gd name="T25" fmla="*/ 53 h 312"/>
                  <a:gd name="T26" fmla="*/ 55 w 108"/>
                  <a:gd name="T27" fmla="*/ 88 h 312"/>
                  <a:gd name="T28" fmla="*/ 89 w 108"/>
                  <a:gd name="T29" fmla="*/ 53 h 312"/>
                  <a:gd name="T30" fmla="*/ 55 w 108"/>
                  <a:gd name="T31" fmla="*/ 19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12">
                    <a:moveTo>
                      <a:pt x="45" y="312"/>
                    </a:moveTo>
                    <a:cubicBezTo>
                      <a:pt x="45" y="147"/>
                      <a:pt x="45" y="147"/>
                      <a:pt x="45" y="147"/>
                    </a:cubicBezTo>
                    <a:cubicBezTo>
                      <a:pt x="45" y="127"/>
                      <a:pt x="36" y="108"/>
                      <a:pt x="20" y="94"/>
                    </a:cubicBezTo>
                    <a:cubicBezTo>
                      <a:pt x="7" y="83"/>
                      <a:pt x="0" y="66"/>
                      <a:pt x="1" y="49"/>
                    </a:cubicBezTo>
                    <a:cubicBezTo>
                      <a:pt x="3" y="23"/>
                      <a:pt x="23" y="3"/>
                      <a:pt x="49" y="0"/>
                    </a:cubicBezTo>
                    <a:cubicBezTo>
                      <a:pt x="51" y="0"/>
                      <a:pt x="53" y="0"/>
                      <a:pt x="55" y="0"/>
                    </a:cubicBezTo>
                    <a:cubicBezTo>
                      <a:pt x="84" y="0"/>
                      <a:pt x="108" y="24"/>
                      <a:pt x="108" y="53"/>
                    </a:cubicBezTo>
                    <a:cubicBezTo>
                      <a:pt x="108" y="69"/>
                      <a:pt x="101" y="84"/>
                      <a:pt x="89" y="95"/>
                    </a:cubicBezTo>
                    <a:cubicBezTo>
                      <a:pt x="73" y="107"/>
                      <a:pt x="64" y="126"/>
                      <a:pt x="64" y="147"/>
                    </a:cubicBezTo>
                    <a:cubicBezTo>
                      <a:pt x="64" y="312"/>
                      <a:pt x="64" y="312"/>
                      <a:pt x="64" y="312"/>
                    </a:cubicBezTo>
                    <a:lnTo>
                      <a:pt x="45" y="312"/>
                    </a:lnTo>
                    <a:close/>
                    <a:moveTo>
                      <a:pt x="55" y="19"/>
                    </a:moveTo>
                    <a:cubicBezTo>
                      <a:pt x="36" y="19"/>
                      <a:pt x="20" y="34"/>
                      <a:pt x="20" y="53"/>
                    </a:cubicBezTo>
                    <a:cubicBezTo>
                      <a:pt x="20" y="72"/>
                      <a:pt x="36" y="88"/>
                      <a:pt x="55" y="88"/>
                    </a:cubicBezTo>
                    <a:cubicBezTo>
                      <a:pt x="74" y="88"/>
                      <a:pt x="89" y="72"/>
                      <a:pt x="89" y="53"/>
                    </a:cubicBezTo>
                    <a:cubicBezTo>
                      <a:pt x="89" y="34"/>
                      <a:pt x="74" y="19"/>
                      <a:pt x="55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D79F12E7-3CC2-4818-A05F-E1F242298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0919" y="2756458"/>
                <a:ext cx="173038" cy="173038"/>
              </a:xfrm>
              <a:custGeom>
                <a:avLst/>
                <a:gdLst>
                  <a:gd name="T0" fmla="*/ 23 w 46"/>
                  <a:gd name="T1" fmla="*/ 46 h 46"/>
                  <a:gd name="T2" fmla="*/ 23 w 46"/>
                  <a:gd name="T3" fmla="*/ 46 h 46"/>
                  <a:gd name="T4" fmla="*/ 0 w 46"/>
                  <a:gd name="T5" fmla="*/ 23 h 46"/>
                  <a:gd name="T6" fmla="*/ 0 w 46"/>
                  <a:gd name="T7" fmla="*/ 23 h 46"/>
                  <a:gd name="T8" fmla="*/ 23 w 46"/>
                  <a:gd name="T9" fmla="*/ 0 h 46"/>
                  <a:gd name="T10" fmla="*/ 23 w 46"/>
                  <a:gd name="T11" fmla="*/ 0 h 46"/>
                  <a:gd name="T12" fmla="*/ 46 w 46"/>
                  <a:gd name="T13" fmla="*/ 23 h 46"/>
                  <a:gd name="T14" fmla="*/ 46 w 46"/>
                  <a:gd name="T15" fmla="*/ 23 h 46"/>
                  <a:gd name="T16" fmla="*/ 23 w 46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6">
                    <a:moveTo>
                      <a:pt x="23" y="46"/>
                    </a:move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6"/>
                      <a:pt x="0" y="36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5" y="0"/>
                      <a:pt x="46" y="10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36"/>
                      <a:pt x="35" y="46"/>
                      <a:pt x="23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A30BF224-3EFE-4A21-82CC-76442E204E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91857" y="2643745"/>
                <a:ext cx="404813" cy="1174750"/>
              </a:xfrm>
              <a:custGeom>
                <a:avLst/>
                <a:gdLst>
                  <a:gd name="T0" fmla="*/ 45 w 108"/>
                  <a:gd name="T1" fmla="*/ 312 h 312"/>
                  <a:gd name="T2" fmla="*/ 45 w 108"/>
                  <a:gd name="T3" fmla="*/ 147 h 312"/>
                  <a:gd name="T4" fmla="*/ 20 w 108"/>
                  <a:gd name="T5" fmla="*/ 94 h 312"/>
                  <a:gd name="T6" fmla="*/ 1 w 108"/>
                  <a:gd name="T7" fmla="*/ 49 h 312"/>
                  <a:gd name="T8" fmla="*/ 49 w 108"/>
                  <a:gd name="T9" fmla="*/ 0 h 312"/>
                  <a:gd name="T10" fmla="*/ 55 w 108"/>
                  <a:gd name="T11" fmla="*/ 0 h 312"/>
                  <a:gd name="T12" fmla="*/ 108 w 108"/>
                  <a:gd name="T13" fmla="*/ 53 h 312"/>
                  <a:gd name="T14" fmla="*/ 89 w 108"/>
                  <a:gd name="T15" fmla="*/ 95 h 312"/>
                  <a:gd name="T16" fmla="*/ 64 w 108"/>
                  <a:gd name="T17" fmla="*/ 147 h 312"/>
                  <a:gd name="T18" fmla="*/ 64 w 108"/>
                  <a:gd name="T19" fmla="*/ 312 h 312"/>
                  <a:gd name="T20" fmla="*/ 45 w 108"/>
                  <a:gd name="T21" fmla="*/ 312 h 312"/>
                  <a:gd name="T22" fmla="*/ 55 w 108"/>
                  <a:gd name="T23" fmla="*/ 19 h 312"/>
                  <a:gd name="T24" fmla="*/ 20 w 108"/>
                  <a:gd name="T25" fmla="*/ 53 h 312"/>
                  <a:gd name="T26" fmla="*/ 55 w 108"/>
                  <a:gd name="T27" fmla="*/ 88 h 312"/>
                  <a:gd name="T28" fmla="*/ 89 w 108"/>
                  <a:gd name="T29" fmla="*/ 53 h 312"/>
                  <a:gd name="T30" fmla="*/ 55 w 108"/>
                  <a:gd name="T31" fmla="*/ 19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12">
                    <a:moveTo>
                      <a:pt x="45" y="312"/>
                    </a:moveTo>
                    <a:cubicBezTo>
                      <a:pt x="45" y="147"/>
                      <a:pt x="45" y="147"/>
                      <a:pt x="45" y="147"/>
                    </a:cubicBezTo>
                    <a:cubicBezTo>
                      <a:pt x="45" y="127"/>
                      <a:pt x="36" y="108"/>
                      <a:pt x="20" y="94"/>
                    </a:cubicBezTo>
                    <a:cubicBezTo>
                      <a:pt x="7" y="83"/>
                      <a:pt x="0" y="66"/>
                      <a:pt x="1" y="49"/>
                    </a:cubicBezTo>
                    <a:cubicBezTo>
                      <a:pt x="3" y="23"/>
                      <a:pt x="23" y="3"/>
                      <a:pt x="49" y="0"/>
                    </a:cubicBezTo>
                    <a:cubicBezTo>
                      <a:pt x="51" y="0"/>
                      <a:pt x="53" y="0"/>
                      <a:pt x="55" y="0"/>
                    </a:cubicBezTo>
                    <a:cubicBezTo>
                      <a:pt x="84" y="0"/>
                      <a:pt x="108" y="24"/>
                      <a:pt x="108" y="53"/>
                    </a:cubicBezTo>
                    <a:cubicBezTo>
                      <a:pt x="108" y="69"/>
                      <a:pt x="101" y="84"/>
                      <a:pt x="89" y="95"/>
                    </a:cubicBezTo>
                    <a:cubicBezTo>
                      <a:pt x="73" y="107"/>
                      <a:pt x="64" y="126"/>
                      <a:pt x="64" y="147"/>
                    </a:cubicBezTo>
                    <a:cubicBezTo>
                      <a:pt x="64" y="312"/>
                      <a:pt x="64" y="312"/>
                      <a:pt x="64" y="312"/>
                    </a:cubicBezTo>
                    <a:lnTo>
                      <a:pt x="45" y="312"/>
                    </a:lnTo>
                    <a:close/>
                    <a:moveTo>
                      <a:pt x="55" y="19"/>
                    </a:moveTo>
                    <a:cubicBezTo>
                      <a:pt x="36" y="19"/>
                      <a:pt x="20" y="34"/>
                      <a:pt x="20" y="53"/>
                    </a:cubicBezTo>
                    <a:cubicBezTo>
                      <a:pt x="20" y="72"/>
                      <a:pt x="36" y="88"/>
                      <a:pt x="55" y="88"/>
                    </a:cubicBezTo>
                    <a:cubicBezTo>
                      <a:pt x="74" y="88"/>
                      <a:pt x="89" y="72"/>
                      <a:pt x="89" y="53"/>
                    </a:cubicBezTo>
                    <a:cubicBezTo>
                      <a:pt x="89" y="34"/>
                      <a:pt x="74" y="19"/>
                      <a:pt x="55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0A96D5C1-BD0C-40EA-A4D9-DBA0FBBFD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5025" y="2756458"/>
                <a:ext cx="173038" cy="173038"/>
              </a:xfrm>
              <a:custGeom>
                <a:avLst/>
                <a:gdLst>
                  <a:gd name="T0" fmla="*/ 23 w 46"/>
                  <a:gd name="T1" fmla="*/ 46 h 46"/>
                  <a:gd name="T2" fmla="*/ 23 w 46"/>
                  <a:gd name="T3" fmla="*/ 46 h 46"/>
                  <a:gd name="T4" fmla="*/ 0 w 46"/>
                  <a:gd name="T5" fmla="*/ 23 h 46"/>
                  <a:gd name="T6" fmla="*/ 0 w 46"/>
                  <a:gd name="T7" fmla="*/ 23 h 46"/>
                  <a:gd name="T8" fmla="*/ 23 w 46"/>
                  <a:gd name="T9" fmla="*/ 0 h 46"/>
                  <a:gd name="T10" fmla="*/ 23 w 46"/>
                  <a:gd name="T11" fmla="*/ 0 h 46"/>
                  <a:gd name="T12" fmla="*/ 46 w 46"/>
                  <a:gd name="T13" fmla="*/ 23 h 46"/>
                  <a:gd name="T14" fmla="*/ 46 w 46"/>
                  <a:gd name="T15" fmla="*/ 23 h 46"/>
                  <a:gd name="T16" fmla="*/ 23 w 46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6">
                    <a:moveTo>
                      <a:pt x="23" y="46"/>
                    </a:move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6"/>
                      <a:pt x="0" y="36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5" y="0"/>
                      <a:pt x="46" y="10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36"/>
                      <a:pt x="35" y="46"/>
                      <a:pt x="23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230CF2A6-66B7-40CF-8C65-E0FFBC6AC6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65963" y="2643745"/>
                <a:ext cx="404813" cy="1174750"/>
              </a:xfrm>
              <a:custGeom>
                <a:avLst/>
                <a:gdLst>
                  <a:gd name="T0" fmla="*/ 45 w 108"/>
                  <a:gd name="T1" fmla="*/ 312 h 312"/>
                  <a:gd name="T2" fmla="*/ 45 w 108"/>
                  <a:gd name="T3" fmla="*/ 147 h 312"/>
                  <a:gd name="T4" fmla="*/ 20 w 108"/>
                  <a:gd name="T5" fmla="*/ 94 h 312"/>
                  <a:gd name="T6" fmla="*/ 1 w 108"/>
                  <a:gd name="T7" fmla="*/ 49 h 312"/>
                  <a:gd name="T8" fmla="*/ 49 w 108"/>
                  <a:gd name="T9" fmla="*/ 0 h 312"/>
                  <a:gd name="T10" fmla="*/ 55 w 108"/>
                  <a:gd name="T11" fmla="*/ 0 h 312"/>
                  <a:gd name="T12" fmla="*/ 108 w 108"/>
                  <a:gd name="T13" fmla="*/ 53 h 312"/>
                  <a:gd name="T14" fmla="*/ 89 w 108"/>
                  <a:gd name="T15" fmla="*/ 95 h 312"/>
                  <a:gd name="T16" fmla="*/ 64 w 108"/>
                  <a:gd name="T17" fmla="*/ 147 h 312"/>
                  <a:gd name="T18" fmla="*/ 64 w 108"/>
                  <a:gd name="T19" fmla="*/ 312 h 312"/>
                  <a:gd name="T20" fmla="*/ 45 w 108"/>
                  <a:gd name="T21" fmla="*/ 312 h 312"/>
                  <a:gd name="T22" fmla="*/ 55 w 108"/>
                  <a:gd name="T23" fmla="*/ 19 h 312"/>
                  <a:gd name="T24" fmla="*/ 20 w 108"/>
                  <a:gd name="T25" fmla="*/ 53 h 312"/>
                  <a:gd name="T26" fmla="*/ 55 w 108"/>
                  <a:gd name="T27" fmla="*/ 88 h 312"/>
                  <a:gd name="T28" fmla="*/ 89 w 108"/>
                  <a:gd name="T29" fmla="*/ 53 h 312"/>
                  <a:gd name="T30" fmla="*/ 55 w 108"/>
                  <a:gd name="T31" fmla="*/ 19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12">
                    <a:moveTo>
                      <a:pt x="45" y="312"/>
                    </a:moveTo>
                    <a:cubicBezTo>
                      <a:pt x="45" y="147"/>
                      <a:pt x="45" y="147"/>
                      <a:pt x="45" y="147"/>
                    </a:cubicBezTo>
                    <a:cubicBezTo>
                      <a:pt x="45" y="127"/>
                      <a:pt x="36" y="108"/>
                      <a:pt x="20" y="94"/>
                    </a:cubicBezTo>
                    <a:cubicBezTo>
                      <a:pt x="7" y="83"/>
                      <a:pt x="0" y="66"/>
                      <a:pt x="1" y="49"/>
                    </a:cubicBezTo>
                    <a:cubicBezTo>
                      <a:pt x="3" y="23"/>
                      <a:pt x="23" y="3"/>
                      <a:pt x="49" y="0"/>
                    </a:cubicBezTo>
                    <a:cubicBezTo>
                      <a:pt x="51" y="0"/>
                      <a:pt x="53" y="0"/>
                      <a:pt x="55" y="0"/>
                    </a:cubicBezTo>
                    <a:cubicBezTo>
                      <a:pt x="84" y="0"/>
                      <a:pt x="108" y="24"/>
                      <a:pt x="108" y="53"/>
                    </a:cubicBezTo>
                    <a:cubicBezTo>
                      <a:pt x="108" y="69"/>
                      <a:pt x="101" y="84"/>
                      <a:pt x="89" y="95"/>
                    </a:cubicBezTo>
                    <a:cubicBezTo>
                      <a:pt x="73" y="107"/>
                      <a:pt x="64" y="126"/>
                      <a:pt x="64" y="147"/>
                    </a:cubicBezTo>
                    <a:cubicBezTo>
                      <a:pt x="64" y="312"/>
                      <a:pt x="64" y="312"/>
                      <a:pt x="64" y="312"/>
                    </a:cubicBezTo>
                    <a:lnTo>
                      <a:pt x="45" y="312"/>
                    </a:lnTo>
                    <a:close/>
                    <a:moveTo>
                      <a:pt x="55" y="19"/>
                    </a:moveTo>
                    <a:cubicBezTo>
                      <a:pt x="36" y="19"/>
                      <a:pt x="20" y="34"/>
                      <a:pt x="20" y="53"/>
                    </a:cubicBezTo>
                    <a:cubicBezTo>
                      <a:pt x="20" y="72"/>
                      <a:pt x="36" y="88"/>
                      <a:pt x="55" y="88"/>
                    </a:cubicBezTo>
                    <a:cubicBezTo>
                      <a:pt x="74" y="88"/>
                      <a:pt x="89" y="72"/>
                      <a:pt x="89" y="53"/>
                    </a:cubicBezTo>
                    <a:cubicBezTo>
                      <a:pt x="89" y="34"/>
                      <a:pt x="74" y="19"/>
                      <a:pt x="55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5C2BDB3-B49F-4090-B495-39E898057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9301" y="2756458"/>
                <a:ext cx="173038" cy="173038"/>
              </a:xfrm>
              <a:custGeom>
                <a:avLst/>
                <a:gdLst>
                  <a:gd name="T0" fmla="*/ 23 w 46"/>
                  <a:gd name="T1" fmla="*/ 46 h 46"/>
                  <a:gd name="T2" fmla="*/ 23 w 46"/>
                  <a:gd name="T3" fmla="*/ 46 h 46"/>
                  <a:gd name="T4" fmla="*/ 0 w 46"/>
                  <a:gd name="T5" fmla="*/ 23 h 46"/>
                  <a:gd name="T6" fmla="*/ 0 w 46"/>
                  <a:gd name="T7" fmla="*/ 23 h 46"/>
                  <a:gd name="T8" fmla="*/ 23 w 46"/>
                  <a:gd name="T9" fmla="*/ 0 h 46"/>
                  <a:gd name="T10" fmla="*/ 23 w 46"/>
                  <a:gd name="T11" fmla="*/ 0 h 46"/>
                  <a:gd name="T12" fmla="*/ 46 w 46"/>
                  <a:gd name="T13" fmla="*/ 23 h 46"/>
                  <a:gd name="T14" fmla="*/ 46 w 46"/>
                  <a:gd name="T15" fmla="*/ 23 h 46"/>
                  <a:gd name="T16" fmla="*/ 23 w 46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6">
                    <a:moveTo>
                      <a:pt x="23" y="46"/>
                    </a:move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6"/>
                      <a:pt x="0" y="36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5" y="0"/>
                      <a:pt x="46" y="10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36"/>
                      <a:pt x="35" y="46"/>
                      <a:pt x="23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2373DB4-28AF-47A3-9EC9-913AF9A949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0239" y="2643745"/>
                <a:ext cx="404813" cy="1174750"/>
              </a:xfrm>
              <a:custGeom>
                <a:avLst/>
                <a:gdLst>
                  <a:gd name="T0" fmla="*/ 45 w 108"/>
                  <a:gd name="T1" fmla="*/ 312 h 312"/>
                  <a:gd name="T2" fmla="*/ 45 w 108"/>
                  <a:gd name="T3" fmla="*/ 147 h 312"/>
                  <a:gd name="T4" fmla="*/ 20 w 108"/>
                  <a:gd name="T5" fmla="*/ 94 h 312"/>
                  <a:gd name="T6" fmla="*/ 1 w 108"/>
                  <a:gd name="T7" fmla="*/ 49 h 312"/>
                  <a:gd name="T8" fmla="*/ 49 w 108"/>
                  <a:gd name="T9" fmla="*/ 0 h 312"/>
                  <a:gd name="T10" fmla="*/ 55 w 108"/>
                  <a:gd name="T11" fmla="*/ 0 h 312"/>
                  <a:gd name="T12" fmla="*/ 108 w 108"/>
                  <a:gd name="T13" fmla="*/ 53 h 312"/>
                  <a:gd name="T14" fmla="*/ 89 w 108"/>
                  <a:gd name="T15" fmla="*/ 95 h 312"/>
                  <a:gd name="T16" fmla="*/ 64 w 108"/>
                  <a:gd name="T17" fmla="*/ 147 h 312"/>
                  <a:gd name="T18" fmla="*/ 64 w 108"/>
                  <a:gd name="T19" fmla="*/ 312 h 312"/>
                  <a:gd name="T20" fmla="*/ 45 w 108"/>
                  <a:gd name="T21" fmla="*/ 312 h 312"/>
                  <a:gd name="T22" fmla="*/ 55 w 108"/>
                  <a:gd name="T23" fmla="*/ 19 h 312"/>
                  <a:gd name="T24" fmla="*/ 20 w 108"/>
                  <a:gd name="T25" fmla="*/ 53 h 312"/>
                  <a:gd name="T26" fmla="*/ 55 w 108"/>
                  <a:gd name="T27" fmla="*/ 88 h 312"/>
                  <a:gd name="T28" fmla="*/ 89 w 108"/>
                  <a:gd name="T29" fmla="*/ 53 h 312"/>
                  <a:gd name="T30" fmla="*/ 55 w 108"/>
                  <a:gd name="T31" fmla="*/ 19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8" h="312">
                    <a:moveTo>
                      <a:pt x="45" y="312"/>
                    </a:moveTo>
                    <a:cubicBezTo>
                      <a:pt x="45" y="147"/>
                      <a:pt x="45" y="147"/>
                      <a:pt x="45" y="147"/>
                    </a:cubicBezTo>
                    <a:cubicBezTo>
                      <a:pt x="45" y="127"/>
                      <a:pt x="36" y="108"/>
                      <a:pt x="20" y="94"/>
                    </a:cubicBezTo>
                    <a:cubicBezTo>
                      <a:pt x="7" y="83"/>
                      <a:pt x="0" y="66"/>
                      <a:pt x="1" y="49"/>
                    </a:cubicBezTo>
                    <a:cubicBezTo>
                      <a:pt x="3" y="23"/>
                      <a:pt x="23" y="3"/>
                      <a:pt x="49" y="0"/>
                    </a:cubicBezTo>
                    <a:cubicBezTo>
                      <a:pt x="51" y="0"/>
                      <a:pt x="53" y="0"/>
                      <a:pt x="55" y="0"/>
                    </a:cubicBezTo>
                    <a:cubicBezTo>
                      <a:pt x="84" y="0"/>
                      <a:pt x="108" y="24"/>
                      <a:pt x="108" y="53"/>
                    </a:cubicBezTo>
                    <a:cubicBezTo>
                      <a:pt x="108" y="69"/>
                      <a:pt x="101" y="84"/>
                      <a:pt x="89" y="95"/>
                    </a:cubicBezTo>
                    <a:cubicBezTo>
                      <a:pt x="73" y="107"/>
                      <a:pt x="64" y="126"/>
                      <a:pt x="64" y="147"/>
                    </a:cubicBezTo>
                    <a:cubicBezTo>
                      <a:pt x="64" y="312"/>
                      <a:pt x="64" y="312"/>
                      <a:pt x="64" y="312"/>
                    </a:cubicBezTo>
                    <a:lnTo>
                      <a:pt x="45" y="312"/>
                    </a:lnTo>
                    <a:close/>
                    <a:moveTo>
                      <a:pt x="55" y="19"/>
                    </a:moveTo>
                    <a:cubicBezTo>
                      <a:pt x="36" y="19"/>
                      <a:pt x="20" y="34"/>
                      <a:pt x="20" y="53"/>
                    </a:cubicBezTo>
                    <a:cubicBezTo>
                      <a:pt x="20" y="72"/>
                      <a:pt x="36" y="88"/>
                      <a:pt x="55" y="88"/>
                    </a:cubicBezTo>
                    <a:cubicBezTo>
                      <a:pt x="74" y="88"/>
                      <a:pt x="89" y="72"/>
                      <a:pt x="89" y="53"/>
                    </a:cubicBezTo>
                    <a:cubicBezTo>
                      <a:pt x="89" y="34"/>
                      <a:pt x="74" y="19"/>
                      <a:pt x="55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522802E-D84B-48DE-BC0B-B8196DA9D87E}"/>
                </a:ext>
              </a:extLst>
            </p:cNvPr>
            <p:cNvSpPr txBox="1"/>
            <p:nvPr/>
          </p:nvSpPr>
          <p:spPr>
            <a:xfrm>
              <a:off x="1349227" y="3985458"/>
              <a:ext cx="1605197" cy="565055"/>
            </a:xfrm>
            <a:prstGeom prst="rect">
              <a:avLst/>
            </a:prstGeom>
            <a:noFill/>
          </p:spPr>
          <p:txBody>
            <a:bodyPr wrap="square" lIns="91407" tIns="45703" rIns="91407" bIns="45703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861F21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Segoe UI" panose="020B0502040204020203" pitchFamily="34" charset="0"/>
                </a:rPr>
                <a:t>声音拾取</a:t>
              </a:r>
              <a:endParaRPr lang="en-US" sz="1400" b="1" dirty="0">
                <a:solidFill>
                  <a:srgbClr val="861F2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B62C7C-59A9-4CB8-B453-D31FA4E1AB30}"/>
                </a:ext>
              </a:extLst>
            </p:cNvPr>
            <p:cNvSpPr txBox="1"/>
            <p:nvPr/>
          </p:nvSpPr>
          <p:spPr>
            <a:xfrm>
              <a:off x="3805787" y="3985456"/>
              <a:ext cx="1605197" cy="565055"/>
            </a:xfrm>
            <a:prstGeom prst="rect">
              <a:avLst/>
            </a:prstGeom>
            <a:noFill/>
          </p:spPr>
          <p:txBody>
            <a:bodyPr wrap="square" lIns="91407" tIns="45703" rIns="91407" bIns="45703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861F21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Segoe UI" panose="020B0502040204020203" pitchFamily="34" charset="0"/>
                </a:rPr>
                <a:t>声音处理</a:t>
              </a:r>
              <a:endParaRPr lang="en-US" sz="1400" b="1" dirty="0">
                <a:solidFill>
                  <a:srgbClr val="861F2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0265C44-0529-4088-9328-1AF207558845}"/>
                </a:ext>
              </a:extLst>
            </p:cNvPr>
            <p:cNvSpPr txBox="1"/>
            <p:nvPr/>
          </p:nvSpPr>
          <p:spPr>
            <a:xfrm>
              <a:off x="6171894" y="3985456"/>
              <a:ext cx="1605197" cy="565055"/>
            </a:xfrm>
            <a:prstGeom prst="rect">
              <a:avLst/>
            </a:prstGeom>
            <a:noFill/>
          </p:spPr>
          <p:txBody>
            <a:bodyPr wrap="square" lIns="91407" tIns="45703" rIns="91407" bIns="45703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861F21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Segoe UI" panose="020B0502040204020203" pitchFamily="34" charset="0"/>
                </a:rPr>
                <a:t>声音还原</a:t>
              </a:r>
              <a:endParaRPr lang="en-US" sz="1400" b="1" dirty="0">
                <a:solidFill>
                  <a:srgbClr val="861F2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FAD3D17-1BD6-4490-AE36-5378F8ED92CE}"/>
                </a:ext>
              </a:extLst>
            </p:cNvPr>
            <p:cNvSpPr txBox="1"/>
            <p:nvPr/>
          </p:nvSpPr>
          <p:spPr>
            <a:xfrm>
              <a:off x="8619342" y="3985456"/>
              <a:ext cx="1605197" cy="565055"/>
            </a:xfrm>
            <a:prstGeom prst="rect">
              <a:avLst/>
            </a:prstGeom>
            <a:noFill/>
          </p:spPr>
          <p:txBody>
            <a:bodyPr wrap="square" lIns="91407" tIns="45703" rIns="91407" bIns="45703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861F21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Segoe UI" panose="020B0502040204020203" pitchFamily="34" charset="0"/>
                </a:rPr>
                <a:t>声音输出</a:t>
              </a:r>
              <a:endParaRPr lang="en-US" sz="1400" b="1" dirty="0">
                <a:solidFill>
                  <a:srgbClr val="861F2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342487C-B1F0-4228-9DEB-9A669872A16E}"/>
                </a:ext>
              </a:extLst>
            </p:cNvPr>
            <p:cNvGrpSpPr/>
            <p:nvPr/>
          </p:nvGrpSpPr>
          <p:grpSpPr>
            <a:xfrm>
              <a:off x="8953798" y="2811131"/>
              <a:ext cx="936285" cy="936285"/>
              <a:chOff x="9248390" y="3462896"/>
              <a:chExt cx="936624" cy="936624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DF762EA-246E-4F71-92A7-648E4C4B5303}"/>
                  </a:ext>
                </a:extLst>
              </p:cNvPr>
              <p:cNvSpPr/>
              <p:nvPr/>
            </p:nvSpPr>
            <p:spPr>
              <a:xfrm>
                <a:off x="9248390" y="3462896"/>
                <a:ext cx="936624" cy="9366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81000" dist="127000" dir="8100000" sx="95000" sy="95000" algn="tr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reeform 99">
                <a:extLst>
                  <a:ext uri="{FF2B5EF4-FFF2-40B4-BE49-F238E27FC236}">
                    <a16:creationId xmlns:a16="http://schemas.microsoft.com/office/drawing/2014/main" id="{675EFA0A-A1FE-4B35-80F7-68640C1E2D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08474" y="3769273"/>
                <a:ext cx="395000" cy="365122"/>
              </a:xfrm>
              <a:custGeom>
                <a:avLst/>
                <a:gdLst>
                  <a:gd name="T0" fmla="*/ 200 w 200"/>
                  <a:gd name="T1" fmla="*/ 0 h 184"/>
                  <a:gd name="T2" fmla="*/ 0 w 200"/>
                  <a:gd name="T3" fmla="*/ 74 h 184"/>
                  <a:gd name="T4" fmla="*/ 64 w 200"/>
                  <a:gd name="T5" fmla="*/ 123 h 184"/>
                  <a:gd name="T6" fmla="*/ 64 w 200"/>
                  <a:gd name="T7" fmla="*/ 154 h 184"/>
                  <a:gd name="T8" fmla="*/ 65 w 200"/>
                  <a:gd name="T9" fmla="*/ 156 h 184"/>
                  <a:gd name="T10" fmla="*/ 65 w 200"/>
                  <a:gd name="T11" fmla="*/ 157 h 184"/>
                  <a:gd name="T12" fmla="*/ 69 w 200"/>
                  <a:gd name="T13" fmla="*/ 159 h 184"/>
                  <a:gd name="T14" fmla="*/ 71 w 200"/>
                  <a:gd name="T15" fmla="*/ 158 h 184"/>
                  <a:gd name="T16" fmla="*/ 93 w 200"/>
                  <a:gd name="T17" fmla="*/ 144 h 184"/>
                  <a:gd name="T18" fmla="*/ 147 w 200"/>
                  <a:gd name="T19" fmla="*/ 184 h 184"/>
                  <a:gd name="T20" fmla="*/ 200 w 200"/>
                  <a:gd name="T21" fmla="*/ 0 h 184"/>
                  <a:gd name="T22" fmla="*/ 178 w 200"/>
                  <a:gd name="T23" fmla="*/ 17 h 184"/>
                  <a:gd name="T24" fmla="*/ 70 w 200"/>
                  <a:gd name="T25" fmla="*/ 117 h 184"/>
                  <a:gd name="T26" fmla="*/ 17 w 200"/>
                  <a:gd name="T27" fmla="*/ 77 h 184"/>
                  <a:gd name="T28" fmla="*/ 178 w 200"/>
                  <a:gd name="T29" fmla="*/ 17 h 184"/>
                  <a:gd name="T30" fmla="*/ 72 w 200"/>
                  <a:gd name="T31" fmla="*/ 148 h 184"/>
                  <a:gd name="T32" fmla="*/ 72 w 200"/>
                  <a:gd name="T33" fmla="*/ 129 h 184"/>
                  <a:gd name="T34" fmla="*/ 87 w 200"/>
                  <a:gd name="T35" fmla="*/ 139 h 184"/>
                  <a:gd name="T36" fmla="*/ 72 w 200"/>
                  <a:gd name="T37" fmla="*/ 148 h 184"/>
                  <a:gd name="T38" fmla="*/ 77 w 200"/>
                  <a:gd name="T39" fmla="*/ 122 h 184"/>
                  <a:gd name="T40" fmla="*/ 186 w 200"/>
                  <a:gd name="T41" fmla="*/ 21 h 184"/>
                  <a:gd name="T42" fmla="*/ 142 w 200"/>
                  <a:gd name="T43" fmla="*/ 171 h 184"/>
                  <a:gd name="T44" fmla="*/ 77 w 200"/>
                  <a:gd name="T45" fmla="*/ 122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0" h="184">
                    <a:moveTo>
                      <a:pt x="200" y="0"/>
                    </a:moveTo>
                    <a:cubicBezTo>
                      <a:pt x="0" y="74"/>
                      <a:pt x="0" y="74"/>
                      <a:pt x="0" y="74"/>
                    </a:cubicBezTo>
                    <a:cubicBezTo>
                      <a:pt x="64" y="123"/>
                      <a:pt x="64" y="123"/>
                      <a:pt x="64" y="123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55"/>
                      <a:pt x="65" y="156"/>
                      <a:pt x="65" y="156"/>
                    </a:cubicBezTo>
                    <a:cubicBezTo>
                      <a:pt x="65" y="156"/>
                      <a:pt x="65" y="157"/>
                      <a:pt x="65" y="157"/>
                    </a:cubicBezTo>
                    <a:cubicBezTo>
                      <a:pt x="66" y="158"/>
                      <a:pt x="67" y="159"/>
                      <a:pt x="69" y="159"/>
                    </a:cubicBezTo>
                    <a:cubicBezTo>
                      <a:pt x="69" y="159"/>
                      <a:pt x="70" y="159"/>
                      <a:pt x="71" y="158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147" y="184"/>
                      <a:pt x="147" y="184"/>
                      <a:pt x="147" y="184"/>
                    </a:cubicBezTo>
                    <a:lnTo>
                      <a:pt x="200" y="0"/>
                    </a:lnTo>
                    <a:close/>
                    <a:moveTo>
                      <a:pt x="178" y="17"/>
                    </a:moveTo>
                    <a:cubicBezTo>
                      <a:pt x="70" y="117"/>
                      <a:pt x="70" y="117"/>
                      <a:pt x="70" y="117"/>
                    </a:cubicBezTo>
                    <a:cubicBezTo>
                      <a:pt x="17" y="77"/>
                      <a:pt x="17" y="77"/>
                      <a:pt x="17" y="77"/>
                    </a:cubicBezTo>
                    <a:lnTo>
                      <a:pt x="178" y="17"/>
                    </a:lnTo>
                    <a:close/>
                    <a:moveTo>
                      <a:pt x="72" y="148"/>
                    </a:moveTo>
                    <a:cubicBezTo>
                      <a:pt x="72" y="129"/>
                      <a:pt x="72" y="129"/>
                      <a:pt x="72" y="129"/>
                    </a:cubicBezTo>
                    <a:cubicBezTo>
                      <a:pt x="87" y="139"/>
                      <a:pt x="87" y="139"/>
                      <a:pt x="87" y="139"/>
                    </a:cubicBezTo>
                    <a:lnTo>
                      <a:pt x="72" y="148"/>
                    </a:lnTo>
                    <a:close/>
                    <a:moveTo>
                      <a:pt x="77" y="122"/>
                    </a:moveTo>
                    <a:cubicBezTo>
                      <a:pt x="186" y="21"/>
                      <a:pt x="186" y="21"/>
                      <a:pt x="186" y="21"/>
                    </a:cubicBezTo>
                    <a:cubicBezTo>
                      <a:pt x="142" y="171"/>
                      <a:pt x="142" y="171"/>
                      <a:pt x="142" y="171"/>
                    </a:cubicBezTo>
                    <a:lnTo>
                      <a:pt x="77" y="12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8000">
                    <a:schemeClr val="accent2"/>
                  </a:gs>
                </a:gsLst>
                <a:lin ang="2700000" scaled="1"/>
              </a:gradFill>
              <a:ln>
                <a:noFill/>
              </a:ln>
            </p:spPr>
            <p:txBody>
              <a:bodyPr vert="horz" wrap="square" lIns="91407" tIns="45703" rIns="91407" bIns="4570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74C7AA0-46C2-4CDC-8DA9-F9677B3656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36" r="9836"/>
            <a:stretch/>
          </p:blipFill>
          <p:spPr>
            <a:xfrm>
              <a:off x="1685653" y="2818738"/>
              <a:ext cx="936286" cy="928678"/>
            </a:xfrm>
            <a:prstGeom prst="flowChartConnector">
              <a:avLst/>
            </a:prstGeom>
            <a:effectLst>
              <a:glow rad="190500">
                <a:schemeClr val="accent1">
                  <a:lumMod val="40000"/>
                  <a:lumOff val="60000"/>
                  <a:alpha val="46000"/>
                </a:schemeClr>
              </a:glow>
            </a:effectLst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FE030E5-681C-40BE-9256-6FA4B1C75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147" t="508" r="13282" b="-508"/>
            <a:stretch/>
          </p:blipFill>
          <p:spPr>
            <a:xfrm>
              <a:off x="4133103" y="2811131"/>
              <a:ext cx="936285" cy="936285"/>
            </a:xfrm>
            <a:prstGeom prst="flowChartConnector">
              <a:avLst/>
            </a:prstGeom>
            <a:effectLst>
              <a:glow rad="190500">
                <a:schemeClr val="accent1">
                  <a:lumMod val="40000"/>
                  <a:lumOff val="60000"/>
                  <a:alpha val="44000"/>
                </a:schemeClr>
              </a:glow>
            </a:effec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6BDACAE-66DD-4410-9D65-9D515F663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176" t="-175" r="12396" b="175"/>
            <a:stretch/>
          </p:blipFill>
          <p:spPr>
            <a:xfrm>
              <a:off x="6509856" y="2777247"/>
              <a:ext cx="936285" cy="970169"/>
            </a:xfrm>
            <a:prstGeom prst="flowChartConnector">
              <a:avLst/>
            </a:prstGeom>
            <a:effectLst>
              <a:glow rad="190500">
                <a:schemeClr val="accent1">
                  <a:lumMod val="40000"/>
                  <a:lumOff val="60000"/>
                  <a:alpha val="44000"/>
                </a:schemeClr>
              </a:glow>
            </a:effectLst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D13691E-1C5B-49DC-8C0E-C98392D6E452}"/>
              </a:ext>
            </a:extLst>
          </p:cNvPr>
          <p:cNvGrpSpPr/>
          <p:nvPr/>
        </p:nvGrpSpPr>
        <p:grpSpPr>
          <a:xfrm>
            <a:off x="1553848" y="5895474"/>
            <a:ext cx="5825493" cy="650599"/>
            <a:chOff x="1348781" y="5329107"/>
            <a:chExt cx="8787178" cy="828528"/>
          </a:xfrm>
        </p:grpSpPr>
        <p:sp>
          <p:nvSpPr>
            <p:cNvPr id="103" name="ïşļïďê">
              <a:extLst>
                <a:ext uri="{FF2B5EF4-FFF2-40B4-BE49-F238E27FC236}">
                  <a16:creationId xmlns:a16="http://schemas.microsoft.com/office/drawing/2014/main" id="{0971ADE4-DABC-4975-A916-13D32EB3BB34}"/>
                </a:ext>
              </a:extLst>
            </p:cNvPr>
            <p:cNvSpPr/>
            <p:nvPr/>
          </p:nvSpPr>
          <p:spPr>
            <a:xfrm rot="5400000" flipV="1">
              <a:off x="3806032" y="5696577"/>
              <a:ext cx="130727" cy="130727"/>
            </a:xfrm>
            <a:prstGeom prst="ellipse">
              <a:avLst/>
            </a:prstGeom>
            <a:noFill/>
            <a:ln w="38100">
              <a:solidFill>
                <a:srgbClr val="252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D9B82ED7-A434-490B-875A-0E1A6D7F8416}"/>
                </a:ext>
              </a:extLst>
            </p:cNvPr>
            <p:cNvCxnSpPr>
              <a:stCxn id="103" idx="0"/>
            </p:cNvCxnSpPr>
            <p:nvPr/>
          </p:nvCxnSpPr>
          <p:spPr>
            <a:xfrm flipH="1" flipV="1">
              <a:off x="2156523" y="5761644"/>
              <a:ext cx="1649509" cy="297"/>
            </a:xfrm>
            <a:prstGeom prst="line">
              <a:avLst/>
            </a:prstGeom>
            <a:noFill/>
            <a:ln w="38100">
              <a:solidFill>
                <a:srgbClr val="252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5" name="ïṡḷîḍè">
              <a:extLst>
                <a:ext uri="{FF2B5EF4-FFF2-40B4-BE49-F238E27FC236}">
                  <a16:creationId xmlns:a16="http://schemas.microsoft.com/office/drawing/2014/main" id="{DCA8D6C5-FE54-4CA6-91CD-432EFF045309}"/>
                </a:ext>
              </a:extLst>
            </p:cNvPr>
            <p:cNvSpPr/>
            <p:nvPr/>
          </p:nvSpPr>
          <p:spPr>
            <a:xfrm rot="16200000">
              <a:off x="1348782" y="5366245"/>
              <a:ext cx="791389" cy="791392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>
              <a:solidFill>
                <a:srgbClr val="252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06" name="išlïḑe">
              <a:extLst>
                <a:ext uri="{FF2B5EF4-FFF2-40B4-BE49-F238E27FC236}">
                  <a16:creationId xmlns:a16="http://schemas.microsoft.com/office/drawing/2014/main" id="{F439517A-EF78-4982-907E-EF43E445D806}"/>
                </a:ext>
              </a:extLst>
            </p:cNvPr>
            <p:cNvSpPr/>
            <p:nvPr/>
          </p:nvSpPr>
          <p:spPr>
            <a:xfrm rot="10800000" flipV="1">
              <a:off x="1398524" y="5415708"/>
              <a:ext cx="692468" cy="692465"/>
            </a:xfrm>
            <a:prstGeom prst="ellipse">
              <a:avLst/>
            </a:prstGeom>
            <a:solidFill>
              <a:srgbClr val="252935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r>
                <a:rPr lang="en-US" altLang="zh-CN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A</a:t>
              </a:r>
              <a:endPara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AA70F9C2-81BB-4592-B3ED-BD14CCC7C308}"/>
                </a:ext>
              </a:extLst>
            </p:cNvPr>
            <p:cNvCxnSpPr>
              <a:cxnSpLocks/>
              <a:stCxn id="115" idx="0"/>
            </p:cNvCxnSpPr>
            <p:nvPr/>
          </p:nvCxnSpPr>
          <p:spPr>
            <a:xfrm rot="16200000" flipV="1">
              <a:off x="5646391" y="4936740"/>
              <a:ext cx="297" cy="1649509"/>
            </a:xfrm>
            <a:prstGeom prst="line">
              <a:avLst/>
            </a:prstGeom>
            <a:noFill/>
            <a:ln w="38100">
              <a:solidFill>
                <a:srgbClr val="252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8" name="isliḑé">
              <a:extLst>
                <a:ext uri="{FF2B5EF4-FFF2-40B4-BE49-F238E27FC236}">
                  <a16:creationId xmlns:a16="http://schemas.microsoft.com/office/drawing/2014/main" id="{8E2857C9-7423-4F41-860A-FCCC6C6F4FBB}"/>
                </a:ext>
              </a:extLst>
            </p:cNvPr>
            <p:cNvSpPr/>
            <p:nvPr/>
          </p:nvSpPr>
          <p:spPr>
            <a:xfrm rot="16200000">
              <a:off x="4014043" y="5365947"/>
              <a:ext cx="791389" cy="791392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>
              <a:solidFill>
                <a:srgbClr val="252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09" name="îşlïḑê">
              <a:extLst>
                <a:ext uri="{FF2B5EF4-FFF2-40B4-BE49-F238E27FC236}">
                  <a16:creationId xmlns:a16="http://schemas.microsoft.com/office/drawing/2014/main" id="{F489BC8A-9B0E-4605-91AB-F5CD72E72322}"/>
                </a:ext>
              </a:extLst>
            </p:cNvPr>
            <p:cNvSpPr/>
            <p:nvPr/>
          </p:nvSpPr>
          <p:spPr>
            <a:xfrm rot="10800000" flipV="1">
              <a:off x="4063786" y="5415411"/>
              <a:ext cx="692468" cy="69246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I</a:t>
              </a:r>
              <a:endPara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43606FA8-80C8-4622-98AE-AF3AD7FCB33F}"/>
                </a:ext>
              </a:extLst>
            </p:cNvPr>
            <p:cNvCxnSpPr>
              <a:stCxn id="116" idx="0"/>
            </p:cNvCxnSpPr>
            <p:nvPr/>
          </p:nvCxnSpPr>
          <p:spPr>
            <a:xfrm rot="16200000" flipV="1">
              <a:off x="8311654" y="4936739"/>
              <a:ext cx="297" cy="1649509"/>
            </a:xfrm>
            <a:prstGeom prst="line">
              <a:avLst/>
            </a:prstGeom>
            <a:noFill/>
            <a:ln w="38100">
              <a:solidFill>
                <a:srgbClr val="252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1" name="îŝḷide">
              <a:extLst>
                <a:ext uri="{FF2B5EF4-FFF2-40B4-BE49-F238E27FC236}">
                  <a16:creationId xmlns:a16="http://schemas.microsoft.com/office/drawing/2014/main" id="{B78CAE9C-0141-4312-BD15-49DC79D3114D}"/>
                </a:ext>
              </a:extLst>
            </p:cNvPr>
            <p:cNvSpPr/>
            <p:nvPr/>
          </p:nvSpPr>
          <p:spPr>
            <a:xfrm rot="16200000">
              <a:off x="6679307" y="5365946"/>
              <a:ext cx="791389" cy="791392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>
              <a:solidFill>
                <a:srgbClr val="252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12" name="îṥľiḋé">
              <a:extLst>
                <a:ext uri="{FF2B5EF4-FFF2-40B4-BE49-F238E27FC236}">
                  <a16:creationId xmlns:a16="http://schemas.microsoft.com/office/drawing/2014/main" id="{9DAACD73-7523-488C-B495-B4B4E8F86483}"/>
                </a:ext>
              </a:extLst>
            </p:cNvPr>
            <p:cNvSpPr/>
            <p:nvPr/>
          </p:nvSpPr>
          <p:spPr>
            <a:xfrm rot="10800000" flipV="1">
              <a:off x="6729049" y="5415410"/>
              <a:ext cx="692468" cy="692465"/>
            </a:xfrm>
            <a:prstGeom prst="ellipse">
              <a:avLst/>
            </a:prstGeom>
            <a:solidFill>
              <a:srgbClr val="252935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r>
                <a:rPr lang="en-US" altLang="zh-CN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O</a:t>
              </a:r>
              <a:endPara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13" name="ïS1íďê">
              <a:extLst>
                <a:ext uri="{FF2B5EF4-FFF2-40B4-BE49-F238E27FC236}">
                  <a16:creationId xmlns:a16="http://schemas.microsoft.com/office/drawing/2014/main" id="{4D0E04F5-BC42-4078-970C-36AF1B8BADEC}"/>
                </a:ext>
              </a:extLst>
            </p:cNvPr>
            <p:cNvSpPr/>
            <p:nvPr/>
          </p:nvSpPr>
          <p:spPr>
            <a:xfrm rot="16200000">
              <a:off x="9344568" y="5365946"/>
              <a:ext cx="791389" cy="791392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>
              <a:solidFill>
                <a:srgbClr val="252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14" name="îṧļîdê">
              <a:extLst>
                <a:ext uri="{FF2B5EF4-FFF2-40B4-BE49-F238E27FC236}">
                  <a16:creationId xmlns:a16="http://schemas.microsoft.com/office/drawing/2014/main" id="{51E60FAB-4710-4EE1-B878-EE3F7D20F0BC}"/>
                </a:ext>
              </a:extLst>
            </p:cNvPr>
            <p:cNvSpPr/>
            <p:nvPr/>
          </p:nvSpPr>
          <p:spPr>
            <a:xfrm rot="10800000" flipV="1">
              <a:off x="9394312" y="5415409"/>
              <a:ext cx="692468" cy="692465"/>
            </a:xfrm>
            <a:prstGeom prst="ellipse">
              <a:avLst/>
            </a:prstGeom>
            <a:solidFill>
              <a:srgbClr val="252935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r>
                <a:rPr lang="en-US" altLang="zh-CN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T</a:t>
              </a:r>
              <a:endPara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15" name="íšľïḋê">
              <a:extLst>
                <a:ext uri="{FF2B5EF4-FFF2-40B4-BE49-F238E27FC236}">
                  <a16:creationId xmlns:a16="http://schemas.microsoft.com/office/drawing/2014/main" id="{DDAB2B2B-93E2-4EC1-927F-5819D4CED3AB}"/>
                </a:ext>
              </a:extLst>
            </p:cNvPr>
            <p:cNvSpPr/>
            <p:nvPr/>
          </p:nvSpPr>
          <p:spPr>
            <a:xfrm rot="16200000">
              <a:off x="6471293" y="5696280"/>
              <a:ext cx="130727" cy="130727"/>
            </a:xfrm>
            <a:prstGeom prst="ellipse">
              <a:avLst/>
            </a:prstGeom>
            <a:noFill/>
            <a:ln w="38100">
              <a:solidFill>
                <a:srgbClr val="252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16" name="îşḷïďé">
              <a:extLst>
                <a:ext uri="{FF2B5EF4-FFF2-40B4-BE49-F238E27FC236}">
                  <a16:creationId xmlns:a16="http://schemas.microsoft.com/office/drawing/2014/main" id="{D3A7B2EA-E7DA-43B4-9843-80DF6E7EF6CE}"/>
                </a:ext>
              </a:extLst>
            </p:cNvPr>
            <p:cNvSpPr/>
            <p:nvPr/>
          </p:nvSpPr>
          <p:spPr>
            <a:xfrm rot="16200000">
              <a:off x="9136557" y="5696279"/>
              <a:ext cx="130727" cy="130727"/>
            </a:xfrm>
            <a:prstGeom prst="ellipse">
              <a:avLst/>
            </a:prstGeom>
            <a:noFill/>
            <a:ln w="38100">
              <a:solidFill>
                <a:srgbClr val="2529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17" name="TextBox 41">
              <a:extLst>
                <a:ext uri="{FF2B5EF4-FFF2-40B4-BE49-F238E27FC236}">
                  <a16:creationId xmlns:a16="http://schemas.microsoft.com/office/drawing/2014/main" id="{7DB67AF8-5C40-43B9-BEA0-D092D72775D6}"/>
                </a:ext>
              </a:extLst>
            </p:cNvPr>
            <p:cNvSpPr txBox="1"/>
            <p:nvPr/>
          </p:nvSpPr>
          <p:spPr>
            <a:xfrm>
              <a:off x="2121324" y="5329107"/>
              <a:ext cx="1605196" cy="376485"/>
            </a:xfrm>
            <a:prstGeom prst="rect">
              <a:avLst/>
            </a:prstGeom>
            <a:noFill/>
          </p:spPr>
          <p:txBody>
            <a:bodyPr wrap="square" lIns="91407" tIns="45703" rIns="91407" bIns="45703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861F21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Segoe UI" panose="020B0502040204020203" pitchFamily="34" charset="0"/>
                </a:rPr>
                <a:t>发起点</a:t>
              </a:r>
              <a:endParaRPr lang="en-US" sz="1400" b="1" dirty="0">
                <a:solidFill>
                  <a:srgbClr val="861F2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endParaRPr>
            </a:p>
          </p:txBody>
        </p:sp>
        <p:sp>
          <p:nvSpPr>
            <p:cNvPr id="118" name="TextBox 41">
              <a:extLst>
                <a:ext uri="{FF2B5EF4-FFF2-40B4-BE49-F238E27FC236}">
                  <a16:creationId xmlns:a16="http://schemas.microsoft.com/office/drawing/2014/main" id="{D522802E-D84B-48DE-BC0B-B8196DA9D87E}"/>
                </a:ext>
              </a:extLst>
            </p:cNvPr>
            <p:cNvSpPr txBox="1"/>
            <p:nvPr/>
          </p:nvSpPr>
          <p:spPr>
            <a:xfrm>
              <a:off x="4874273" y="5360626"/>
              <a:ext cx="1605196" cy="376485"/>
            </a:xfrm>
            <a:prstGeom prst="rect">
              <a:avLst/>
            </a:prstGeom>
            <a:noFill/>
          </p:spPr>
          <p:txBody>
            <a:bodyPr wrap="square" lIns="91407" tIns="45703" rIns="91407" bIns="45703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b="1" dirty="0">
                  <a:solidFill>
                    <a:srgbClr val="861F21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Segoe UI" panose="020B0502040204020203" pitchFamily="34" charset="0"/>
                </a:rPr>
                <a:t>连接点</a:t>
              </a:r>
              <a:endParaRPr lang="en-US" sz="1400" b="1" dirty="0">
                <a:solidFill>
                  <a:srgbClr val="861F2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endParaRPr>
            </a:p>
          </p:txBody>
        </p:sp>
        <p:sp>
          <p:nvSpPr>
            <p:cNvPr id="119" name="TextBox 41">
              <a:extLst>
                <a:ext uri="{FF2B5EF4-FFF2-40B4-BE49-F238E27FC236}">
                  <a16:creationId xmlns:a16="http://schemas.microsoft.com/office/drawing/2014/main" id="{D522802E-D84B-48DE-BC0B-B8196DA9D87E}"/>
                </a:ext>
              </a:extLst>
            </p:cNvPr>
            <p:cNvSpPr txBox="1"/>
            <p:nvPr/>
          </p:nvSpPr>
          <p:spPr>
            <a:xfrm>
              <a:off x="7560478" y="5360626"/>
              <a:ext cx="1605196" cy="376485"/>
            </a:xfrm>
            <a:prstGeom prst="rect">
              <a:avLst/>
            </a:prstGeom>
            <a:noFill/>
          </p:spPr>
          <p:txBody>
            <a:bodyPr wrap="square" lIns="91407" tIns="45703" rIns="91407" bIns="45703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b="1" dirty="0">
                  <a:solidFill>
                    <a:srgbClr val="861F21"/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Segoe UI" panose="020B0502040204020203" pitchFamily="34" charset="0"/>
                </a:rPr>
                <a:t>终结点</a:t>
              </a:r>
              <a:endParaRPr lang="en-US" sz="1400" b="1" dirty="0">
                <a:solidFill>
                  <a:srgbClr val="861F2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黑体" panose="02010609060101010101" pitchFamily="49" charset="-122"/>
                <a:ea typeface="黑体" panose="02010609060101010101" pitchFamily="49" charset="-122"/>
                <a:cs typeface="Segoe UI" panose="020B0502040204020203" pitchFamily="34" charset="0"/>
              </a:endParaRPr>
            </a:p>
          </p:txBody>
        </p:sp>
      </p:grpSp>
      <p:sp>
        <p:nvSpPr>
          <p:cNvPr id="23" name="直角三角形 8">
            <a:extLst>
              <a:ext uri="{FF2B5EF4-FFF2-40B4-BE49-F238E27FC236}">
                <a16:creationId xmlns:a16="http://schemas.microsoft.com/office/drawing/2014/main" id="{1323D7D9-E70A-4906-B818-B22DD72461D2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80000"/>
              </a:solidFill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2EF8BC52-3698-4A06-AC53-22246F8AF1E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52802"/>
            <a:ext cx="703702" cy="554654"/>
          </a:xfrm>
          <a:prstGeom prst="rect">
            <a:avLst/>
          </a:prstGeom>
          <a:noFill/>
        </p:spPr>
      </p:pic>
      <p:grpSp>
        <p:nvGrpSpPr>
          <p:cNvPr id="50" name="图形 2">
            <a:extLst>
              <a:ext uri="{FF2B5EF4-FFF2-40B4-BE49-F238E27FC236}">
                <a16:creationId xmlns:a16="http://schemas.microsoft.com/office/drawing/2014/main" id="{2787C6E9-5EF7-49E8-9E55-6B3E17739CE0}"/>
              </a:ext>
            </a:extLst>
          </p:cNvPr>
          <p:cNvGrpSpPr/>
          <p:nvPr/>
        </p:nvGrpSpPr>
        <p:grpSpPr>
          <a:xfrm rot="21448510">
            <a:off x="11043189" y="629928"/>
            <a:ext cx="809434" cy="255460"/>
            <a:chOff x="7141749" y="814387"/>
            <a:chExt cx="809434" cy="255460"/>
          </a:xfrm>
          <a:solidFill>
            <a:srgbClr val="E1801F"/>
          </a:solidFill>
        </p:grpSpPr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BD942A50-E815-4246-B0B9-18133D824CF1}"/>
                </a:ext>
              </a:extLst>
            </p:cNvPr>
            <p:cNvSpPr/>
            <p:nvPr/>
          </p:nvSpPr>
          <p:spPr>
            <a:xfrm>
              <a:off x="7141749" y="814387"/>
              <a:ext cx="166306" cy="223361"/>
            </a:xfrm>
            <a:custGeom>
              <a:avLst/>
              <a:gdLst>
                <a:gd name="connsiteX0" fmla="*/ 0 w 166306"/>
                <a:gd name="connsiteY0" fmla="*/ 103632 h 223361"/>
                <a:gd name="connsiteX1" fmla="*/ 155258 w 166306"/>
                <a:gd name="connsiteY1" fmla="*/ 223361 h 223361"/>
                <a:gd name="connsiteX2" fmla="*/ 166306 w 166306"/>
                <a:gd name="connsiteY2" fmla="*/ 0 h 22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06" h="223361">
                  <a:moveTo>
                    <a:pt x="0" y="103632"/>
                  </a:moveTo>
                  <a:lnTo>
                    <a:pt x="155258" y="223361"/>
                  </a:lnTo>
                  <a:lnTo>
                    <a:pt x="16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CC47DA98-F472-416D-8444-31EAC5B2E105}"/>
                </a:ext>
              </a:extLst>
            </p:cNvPr>
            <p:cNvSpPr/>
            <p:nvPr/>
          </p:nvSpPr>
          <p:spPr>
            <a:xfrm>
              <a:off x="7302531" y="822387"/>
              <a:ext cx="166306" cy="223361"/>
            </a:xfrm>
            <a:custGeom>
              <a:avLst/>
              <a:gdLst>
                <a:gd name="connsiteX0" fmla="*/ 0 w 166306"/>
                <a:gd name="connsiteY0" fmla="*/ 103727 h 223361"/>
                <a:gd name="connsiteX1" fmla="*/ 155257 w 166306"/>
                <a:gd name="connsiteY1" fmla="*/ 223361 h 223361"/>
                <a:gd name="connsiteX2" fmla="*/ 166307 w 166306"/>
                <a:gd name="connsiteY2" fmla="*/ 0 h 22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06" h="223361">
                  <a:moveTo>
                    <a:pt x="0" y="103727"/>
                  </a:moveTo>
                  <a:lnTo>
                    <a:pt x="155257" y="223361"/>
                  </a:lnTo>
                  <a:lnTo>
                    <a:pt x="1663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F8E3570D-CAFA-4BD8-85A8-64D40E14FB74}"/>
                </a:ext>
              </a:extLst>
            </p:cNvPr>
            <p:cNvSpPr/>
            <p:nvPr/>
          </p:nvSpPr>
          <p:spPr>
            <a:xfrm>
              <a:off x="7463313" y="830388"/>
              <a:ext cx="166306" cy="223361"/>
            </a:xfrm>
            <a:custGeom>
              <a:avLst/>
              <a:gdLst>
                <a:gd name="connsiteX0" fmla="*/ 0 w 166306"/>
                <a:gd name="connsiteY0" fmla="*/ 103727 h 223361"/>
                <a:gd name="connsiteX1" fmla="*/ 155257 w 166306"/>
                <a:gd name="connsiteY1" fmla="*/ 223361 h 223361"/>
                <a:gd name="connsiteX2" fmla="*/ 166307 w 166306"/>
                <a:gd name="connsiteY2" fmla="*/ 0 h 22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06" h="223361">
                  <a:moveTo>
                    <a:pt x="0" y="103727"/>
                  </a:moveTo>
                  <a:lnTo>
                    <a:pt x="155257" y="223361"/>
                  </a:lnTo>
                  <a:lnTo>
                    <a:pt x="1663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9C100106-285E-4CA0-A439-D9B2008F3CF2}"/>
                </a:ext>
              </a:extLst>
            </p:cNvPr>
            <p:cNvSpPr/>
            <p:nvPr/>
          </p:nvSpPr>
          <p:spPr>
            <a:xfrm>
              <a:off x="7624095" y="838389"/>
              <a:ext cx="166306" cy="223361"/>
            </a:xfrm>
            <a:custGeom>
              <a:avLst/>
              <a:gdLst>
                <a:gd name="connsiteX0" fmla="*/ 0 w 166306"/>
                <a:gd name="connsiteY0" fmla="*/ 103727 h 223361"/>
                <a:gd name="connsiteX1" fmla="*/ 155257 w 166306"/>
                <a:gd name="connsiteY1" fmla="*/ 223361 h 223361"/>
                <a:gd name="connsiteX2" fmla="*/ 166307 w 166306"/>
                <a:gd name="connsiteY2" fmla="*/ 0 h 22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06" h="223361">
                  <a:moveTo>
                    <a:pt x="0" y="103727"/>
                  </a:moveTo>
                  <a:lnTo>
                    <a:pt x="155257" y="223361"/>
                  </a:lnTo>
                  <a:lnTo>
                    <a:pt x="1663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8955C22B-259F-4F84-9805-0CDC607B4C3E}"/>
                </a:ext>
              </a:extLst>
            </p:cNvPr>
            <p:cNvSpPr/>
            <p:nvPr/>
          </p:nvSpPr>
          <p:spPr>
            <a:xfrm>
              <a:off x="7784877" y="846486"/>
              <a:ext cx="166306" cy="223361"/>
            </a:xfrm>
            <a:custGeom>
              <a:avLst/>
              <a:gdLst>
                <a:gd name="connsiteX0" fmla="*/ 0 w 166306"/>
                <a:gd name="connsiteY0" fmla="*/ 103632 h 223361"/>
                <a:gd name="connsiteX1" fmla="*/ 155162 w 166306"/>
                <a:gd name="connsiteY1" fmla="*/ 223361 h 223361"/>
                <a:gd name="connsiteX2" fmla="*/ 166307 w 166306"/>
                <a:gd name="connsiteY2" fmla="*/ 0 h 22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306" h="223361">
                  <a:moveTo>
                    <a:pt x="0" y="103632"/>
                  </a:moveTo>
                  <a:lnTo>
                    <a:pt x="155162" y="223361"/>
                  </a:lnTo>
                  <a:lnTo>
                    <a:pt x="16630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60" name="椭圆 59">
            <a:extLst>
              <a:ext uri="{FF2B5EF4-FFF2-40B4-BE49-F238E27FC236}">
                <a16:creationId xmlns:a16="http://schemas.microsoft.com/office/drawing/2014/main" id="{665D3BB6-98CE-4331-9326-D6741AE4EFF9}"/>
              </a:ext>
            </a:extLst>
          </p:cNvPr>
          <p:cNvSpPr/>
          <p:nvPr/>
        </p:nvSpPr>
        <p:spPr>
          <a:xfrm>
            <a:off x="11664104" y="2398206"/>
            <a:ext cx="196769" cy="196769"/>
          </a:xfrm>
          <a:prstGeom prst="ellipse">
            <a:avLst/>
          </a:prstGeom>
          <a:solidFill>
            <a:srgbClr val="E1801F"/>
          </a:solidFill>
          <a:ln>
            <a:solidFill>
              <a:srgbClr val="E180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935"/>
              </a:solidFill>
            </a:endParaRPr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0BED2916-1A43-4534-9D1A-E8B9E006B8FF}"/>
              </a:ext>
            </a:extLst>
          </p:cNvPr>
          <p:cNvCxnSpPr/>
          <p:nvPr/>
        </p:nvCxnSpPr>
        <p:spPr>
          <a:xfrm>
            <a:off x="11762488" y="2800221"/>
            <a:ext cx="0" cy="585926"/>
          </a:xfrm>
          <a:prstGeom prst="line">
            <a:avLst/>
          </a:prstGeom>
          <a:ln>
            <a:solidFill>
              <a:srgbClr val="E180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>
            <a:extLst>
              <a:ext uri="{FF2B5EF4-FFF2-40B4-BE49-F238E27FC236}">
                <a16:creationId xmlns:a16="http://schemas.microsoft.com/office/drawing/2014/main" id="{671A959A-9578-4155-A6CB-30AE258D409C}"/>
              </a:ext>
            </a:extLst>
          </p:cNvPr>
          <p:cNvSpPr/>
          <p:nvPr/>
        </p:nvSpPr>
        <p:spPr>
          <a:xfrm>
            <a:off x="11664103" y="3591393"/>
            <a:ext cx="196769" cy="196769"/>
          </a:xfrm>
          <a:prstGeom prst="ellipse">
            <a:avLst/>
          </a:prstGeom>
          <a:solidFill>
            <a:srgbClr val="E1801F"/>
          </a:solidFill>
          <a:ln>
            <a:solidFill>
              <a:srgbClr val="E180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935"/>
              </a:solidFill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068B98B8-18A3-4DA2-98FC-A67DA16E8B8A}"/>
              </a:ext>
            </a:extLst>
          </p:cNvPr>
          <p:cNvCxnSpPr/>
          <p:nvPr/>
        </p:nvCxnSpPr>
        <p:spPr>
          <a:xfrm>
            <a:off x="11762487" y="3993408"/>
            <a:ext cx="0" cy="585926"/>
          </a:xfrm>
          <a:prstGeom prst="line">
            <a:avLst/>
          </a:prstGeom>
          <a:ln>
            <a:solidFill>
              <a:srgbClr val="E180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椭圆 64">
            <a:extLst>
              <a:ext uri="{FF2B5EF4-FFF2-40B4-BE49-F238E27FC236}">
                <a16:creationId xmlns:a16="http://schemas.microsoft.com/office/drawing/2014/main" id="{0AC37DFE-9D25-4C25-A8BE-E9D1BC85A7FE}"/>
              </a:ext>
            </a:extLst>
          </p:cNvPr>
          <p:cNvSpPr/>
          <p:nvPr/>
        </p:nvSpPr>
        <p:spPr>
          <a:xfrm>
            <a:off x="11664103" y="4784580"/>
            <a:ext cx="196769" cy="196769"/>
          </a:xfrm>
          <a:prstGeom prst="ellipse">
            <a:avLst/>
          </a:prstGeom>
          <a:solidFill>
            <a:srgbClr val="E1801F"/>
          </a:solidFill>
          <a:ln>
            <a:solidFill>
              <a:srgbClr val="E180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935"/>
              </a:solidFill>
            </a:endParaRPr>
          </a:p>
        </p:txBody>
      </p:sp>
      <p:sp>
        <p:nvSpPr>
          <p:cNvPr id="66" name="îṡ1íḑe">
            <a:extLst>
              <a:ext uri="{FF2B5EF4-FFF2-40B4-BE49-F238E27FC236}">
                <a16:creationId xmlns:a16="http://schemas.microsoft.com/office/drawing/2014/main" id="{4B2EFF21-CBDD-4271-A527-3539F4A558F4}"/>
              </a:ext>
            </a:extLst>
          </p:cNvPr>
          <p:cNvSpPr/>
          <p:nvPr/>
        </p:nvSpPr>
        <p:spPr bwMode="auto">
          <a:xfrm>
            <a:off x="10023287" y="0"/>
            <a:ext cx="72008" cy="3053928"/>
          </a:xfrm>
          <a:prstGeom prst="rect">
            <a:avLst/>
          </a:prstGeom>
          <a:solidFill>
            <a:srgbClr val="680000"/>
          </a:solidFill>
          <a:ln w="19050">
            <a:solidFill>
              <a:srgbClr val="252935"/>
            </a:solidFill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67" name="îŝliḑè">
            <a:extLst>
              <a:ext uri="{FF2B5EF4-FFF2-40B4-BE49-F238E27FC236}">
                <a16:creationId xmlns:a16="http://schemas.microsoft.com/office/drawing/2014/main" id="{6342C4DA-77D7-463F-890D-5D0674A6F7A2}"/>
              </a:ext>
            </a:extLst>
          </p:cNvPr>
          <p:cNvSpPr/>
          <p:nvPr/>
        </p:nvSpPr>
        <p:spPr bwMode="auto">
          <a:xfrm>
            <a:off x="9123187" y="2044801"/>
            <a:ext cx="1800200" cy="1116124"/>
          </a:xfrm>
          <a:custGeom>
            <a:avLst/>
            <a:gdLst>
              <a:gd name="connsiteX0" fmla="*/ 900100 w 1800200"/>
              <a:gd name="connsiteY0" fmla="*/ 0 h 1116124"/>
              <a:gd name="connsiteX1" fmla="*/ 1800200 w 1800200"/>
              <a:gd name="connsiteY1" fmla="*/ 900100 h 1116124"/>
              <a:gd name="connsiteX2" fmla="*/ 1781913 w 1800200"/>
              <a:gd name="connsiteY2" fmla="*/ 1081502 h 1116124"/>
              <a:gd name="connsiteX3" fmla="*/ 1773011 w 1800200"/>
              <a:gd name="connsiteY3" fmla="*/ 1116124 h 1116124"/>
              <a:gd name="connsiteX4" fmla="*/ 27190 w 1800200"/>
              <a:gd name="connsiteY4" fmla="*/ 1116124 h 1116124"/>
              <a:gd name="connsiteX5" fmla="*/ 18287 w 1800200"/>
              <a:gd name="connsiteY5" fmla="*/ 1081502 h 1116124"/>
              <a:gd name="connsiteX6" fmla="*/ 0 w 1800200"/>
              <a:gd name="connsiteY6" fmla="*/ 900100 h 1116124"/>
              <a:gd name="connsiteX7" fmla="*/ 900100 w 1800200"/>
              <a:gd name="connsiteY7" fmla="*/ 0 h 111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0200" h="1116124">
                <a:moveTo>
                  <a:pt x="900100" y="0"/>
                </a:moveTo>
                <a:cubicBezTo>
                  <a:pt x="1397212" y="0"/>
                  <a:pt x="1800200" y="402988"/>
                  <a:pt x="1800200" y="900100"/>
                </a:cubicBezTo>
                <a:cubicBezTo>
                  <a:pt x="1800200" y="962239"/>
                  <a:pt x="1793903" y="1022907"/>
                  <a:pt x="1781913" y="1081502"/>
                </a:cubicBezTo>
                <a:lnTo>
                  <a:pt x="1773011" y="1116124"/>
                </a:lnTo>
                <a:lnTo>
                  <a:pt x="27190" y="1116124"/>
                </a:lnTo>
                <a:lnTo>
                  <a:pt x="18287" y="1081502"/>
                </a:lnTo>
                <a:cubicBezTo>
                  <a:pt x="6297" y="1022907"/>
                  <a:pt x="0" y="962239"/>
                  <a:pt x="0" y="900100"/>
                </a:cubicBezTo>
                <a:cubicBezTo>
                  <a:pt x="0" y="402988"/>
                  <a:pt x="402988" y="0"/>
                  <a:pt x="900100" y="0"/>
                </a:cubicBezTo>
                <a:close/>
              </a:path>
            </a:pathLst>
          </a:custGeom>
          <a:solidFill>
            <a:srgbClr val="680000"/>
          </a:solidFill>
          <a:ln w="19050">
            <a:noFill/>
            <a:round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68" name="ïŝľïďe">
            <a:extLst>
              <a:ext uri="{FF2B5EF4-FFF2-40B4-BE49-F238E27FC236}">
                <a16:creationId xmlns:a16="http://schemas.microsoft.com/office/drawing/2014/main" id="{06B02588-CB1B-4685-9CF4-BBEAA8A9BDF6}"/>
              </a:ext>
            </a:extLst>
          </p:cNvPr>
          <p:cNvSpPr/>
          <p:nvPr/>
        </p:nvSpPr>
        <p:spPr>
          <a:xfrm>
            <a:off x="9746288" y="3362033"/>
            <a:ext cx="553998" cy="1972656"/>
          </a:xfrm>
          <a:prstGeom prst="rect">
            <a:avLst/>
          </a:prstGeom>
        </p:spPr>
        <p:txBody>
          <a:bodyPr vert="eaVert" wrap="square" lIns="91440" tIns="45720" rIns="91440" bIns="45720">
            <a:normAutofit/>
          </a:bodyPr>
          <a:lstStyle/>
          <a:p>
            <a:pPr algn="dist"/>
            <a:r>
              <a:rPr lang="en-US" altLang="zh-CN" sz="2400" b="1" spc="300" dirty="0">
                <a:solidFill>
                  <a:srgbClr val="68000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SOUNDEC</a:t>
            </a:r>
            <a:endParaRPr lang="zh-CN" altLang="en-US" sz="2400" b="1" spc="300" dirty="0">
              <a:solidFill>
                <a:srgbClr val="68000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9284FCDE-9531-4876-80B1-BF952CE3B938}"/>
              </a:ext>
            </a:extLst>
          </p:cNvPr>
          <p:cNvSpPr/>
          <p:nvPr/>
        </p:nvSpPr>
        <p:spPr>
          <a:xfrm>
            <a:off x="9924902" y="2602863"/>
            <a:ext cx="196769" cy="19676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9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98604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/>
      <p:bldP spid="6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3B04BF8-1D3C-4D31-95CD-5940E87F8E34}"/>
              </a:ext>
            </a:extLst>
          </p:cNvPr>
          <p:cNvSpPr txBox="1"/>
          <p:nvPr/>
        </p:nvSpPr>
        <p:spPr>
          <a:xfrm>
            <a:off x="780801" y="256205"/>
            <a:ext cx="5742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话务耳机参考设计</a:t>
            </a:r>
            <a:endParaRPr lang="en-US" altLang="zh-CN" sz="28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CF86E10-D132-4B8D-B41E-25122D94510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407" y="271886"/>
            <a:ext cx="703702" cy="554654"/>
          </a:xfrm>
          <a:prstGeom prst="rect">
            <a:avLst/>
          </a:prstGeom>
          <a:noFill/>
        </p:spPr>
      </p:pic>
      <p:sp>
        <p:nvSpPr>
          <p:cNvPr id="14" name="直角三角形 8">
            <a:extLst>
              <a:ext uri="{FF2B5EF4-FFF2-40B4-BE49-F238E27FC236}">
                <a16:creationId xmlns:a16="http://schemas.microsoft.com/office/drawing/2014/main" id="{9CB507E9-9D73-4555-BDAF-033BC6D4F7DB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43297CA-B6DC-46E1-942A-D64A0405B2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9" t="4044" r="19543" b="30342"/>
          <a:stretch/>
        </p:blipFill>
        <p:spPr>
          <a:xfrm>
            <a:off x="402845" y="1696905"/>
            <a:ext cx="2197483" cy="23237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0E7FB09-0FC0-4138-B21B-7E8B5BAC9B99}"/>
              </a:ext>
            </a:extLst>
          </p:cNvPr>
          <p:cNvSpPr txBox="1"/>
          <p:nvPr/>
        </p:nvSpPr>
        <p:spPr>
          <a:xfrm>
            <a:off x="3137647" y="2366417"/>
            <a:ext cx="3385701" cy="1747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采用单一指向性驻极体麦克风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、通话降噪效果极差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200000"/>
              </a:lnSpc>
            </a:pP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、通话音质差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lnSpc>
                <a:spcPct val="200000"/>
              </a:lnSpc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给话务人员的工作带来更多的不便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F8CF49-07E8-42BC-BDE1-9BCBC52C75B7}"/>
              </a:ext>
            </a:extLst>
          </p:cNvPr>
          <p:cNvSpPr txBox="1"/>
          <p:nvPr/>
        </p:nvSpPr>
        <p:spPr>
          <a:xfrm>
            <a:off x="3137647" y="1756193"/>
            <a:ext cx="6620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市场现有产品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BB3DC35-11CC-4E2C-902D-622445E323B7}"/>
              </a:ext>
            </a:extLst>
          </p:cNvPr>
          <p:cNvSpPr txBox="1"/>
          <p:nvPr/>
        </p:nvSpPr>
        <p:spPr>
          <a:xfrm>
            <a:off x="6929718" y="779425"/>
            <a:ext cx="3207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超强通话降噪技术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FDE4A04-E5BE-41B7-8C14-583CDE0B621E}"/>
              </a:ext>
            </a:extLst>
          </p:cNvPr>
          <p:cNvSpPr txBox="1"/>
          <p:nvPr/>
        </p:nvSpPr>
        <p:spPr>
          <a:xfrm>
            <a:off x="6929718" y="2165765"/>
            <a:ext cx="3086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宽频语音  语音频响全覆盖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3FA124D-9F71-4352-BE61-3411EDCFA72E}"/>
              </a:ext>
            </a:extLst>
          </p:cNvPr>
          <p:cNvSpPr txBox="1"/>
          <p:nvPr/>
        </p:nvSpPr>
        <p:spPr>
          <a:xfrm>
            <a:off x="6947938" y="4932948"/>
            <a:ext cx="2849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即插即用  多平台兼容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C0C0607-ED43-45CB-B3FA-42B9B3AC3430}"/>
              </a:ext>
            </a:extLst>
          </p:cNvPr>
          <p:cNvSpPr txBox="1"/>
          <p:nvPr/>
        </p:nvSpPr>
        <p:spPr>
          <a:xfrm>
            <a:off x="6929718" y="5325149"/>
            <a:ext cx="4769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兼容多种平台，在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上支持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USB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免驱直插，通过电脑可与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Microsoft Skype for Business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Avaya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Cisco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Lync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等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UC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客户端配合使用。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B3A4D83-9CBC-4EF9-B4C6-94DE838D5FC7}"/>
              </a:ext>
            </a:extLst>
          </p:cNvPr>
          <p:cNvSpPr txBox="1"/>
          <p:nvPr/>
        </p:nvSpPr>
        <p:spPr>
          <a:xfrm>
            <a:off x="6949253" y="2566405"/>
            <a:ext cx="4624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支持高达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6.8K Hz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宽带语音，在使用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IP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电话和软电话系统时可获得更自然更清晰的语音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95D2CE8-D73F-41E2-9400-DDEDAEBE2A70}"/>
              </a:ext>
            </a:extLst>
          </p:cNvPr>
          <p:cNvSpPr txBox="1"/>
          <p:nvPr/>
        </p:nvSpPr>
        <p:spPr>
          <a:xfrm>
            <a:off x="6929718" y="1122897"/>
            <a:ext cx="4464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采用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麦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/3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麦的通话降噪方案，过滤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98%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的环境噪声及周围人声，并能清晰捕捉话务员的声音，保证与远端进行高品质的语音对话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FA4CF05-4C92-4EB0-9055-714A51386064}"/>
              </a:ext>
            </a:extLst>
          </p:cNvPr>
          <p:cNvSpPr txBox="1"/>
          <p:nvPr/>
        </p:nvSpPr>
        <p:spPr>
          <a:xfrm>
            <a:off x="6949253" y="3398437"/>
            <a:ext cx="1845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highlight>
                  <a:srgbClr val="FFFF00"/>
                </a:highlight>
              </a:rPr>
              <a:t>动态音效增强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CE687E3-4C2C-4604-B353-7C9C1EB7B36D}"/>
              </a:ext>
            </a:extLst>
          </p:cNvPr>
          <p:cNvSpPr txBox="1"/>
          <p:nvPr/>
        </p:nvSpPr>
        <p:spPr>
          <a:xfrm>
            <a:off x="6947938" y="3884646"/>
            <a:ext cx="4939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区别于传统的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EQ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音效调节，采用独家动态增强算法，支持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20-20KHz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全频段多媒体播放，提供高音质的音乐输出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736134-A962-4A4E-9D17-7FE5404232AF}"/>
              </a:ext>
            </a:extLst>
          </p:cNvPr>
          <p:cNvSpPr txBox="1"/>
          <p:nvPr/>
        </p:nvSpPr>
        <p:spPr>
          <a:xfrm>
            <a:off x="8337708" y="187512"/>
            <a:ext cx="2504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九音方案</a:t>
            </a:r>
          </a:p>
        </p:txBody>
      </p:sp>
    </p:spTree>
    <p:extLst>
      <p:ext uri="{BB962C8B-B14F-4D97-AF65-F5344CB8AC3E}">
        <p14:creationId xmlns:p14="http://schemas.microsoft.com/office/powerpoint/2010/main" val="123918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A33459C-BF23-4791-9232-242C5157CBED}"/>
              </a:ext>
            </a:extLst>
          </p:cNvPr>
          <p:cNvSpPr txBox="1"/>
          <p:nvPr/>
        </p:nvSpPr>
        <p:spPr>
          <a:xfrm>
            <a:off x="780801" y="256205"/>
            <a:ext cx="5742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650F18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Sans Serif" panose="020B0604020202020204" pitchFamily="34" charset="0"/>
              </a:rPr>
              <a:t>开发技术资料</a:t>
            </a:r>
            <a:endParaRPr lang="en-US" altLang="zh-CN" sz="28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43CA77-3B41-45B8-B298-112DCFC2D61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407" y="271886"/>
            <a:ext cx="703702" cy="554654"/>
          </a:xfrm>
          <a:prstGeom prst="rect">
            <a:avLst/>
          </a:prstGeom>
          <a:noFill/>
        </p:spPr>
      </p:pic>
      <p:sp>
        <p:nvSpPr>
          <p:cNvPr id="8" name="直角三角形 8">
            <a:extLst>
              <a:ext uri="{FF2B5EF4-FFF2-40B4-BE49-F238E27FC236}">
                <a16:creationId xmlns:a16="http://schemas.microsoft.com/office/drawing/2014/main" id="{E9AF5821-0466-456D-895C-3F31B6761C15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A6E6A68-1136-499A-94EB-0623ACCB33ED}"/>
              </a:ext>
            </a:extLst>
          </p:cNvPr>
          <p:cNvGrpSpPr/>
          <p:nvPr/>
        </p:nvGrpSpPr>
        <p:grpSpPr>
          <a:xfrm>
            <a:off x="-108488" y="1828300"/>
            <a:ext cx="12408976" cy="3106070"/>
            <a:chOff x="1232255" y="2014011"/>
            <a:chExt cx="10959745" cy="258375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C0032A8-E449-4ECF-909D-3EF848D9302E}"/>
                </a:ext>
              </a:extLst>
            </p:cNvPr>
            <p:cNvGrpSpPr/>
            <p:nvPr/>
          </p:nvGrpSpPr>
          <p:grpSpPr>
            <a:xfrm>
              <a:off x="1819757" y="2279510"/>
              <a:ext cx="7539168" cy="2072413"/>
              <a:chOff x="1125299" y="2728375"/>
              <a:chExt cx="9488416" cy="2608234"/>
            </a:xfrm>
          </p:grpSpPr>
          <p:sp>
            <p:nvSpPr>
              <p:cNvPr id="15" name="空心弧 14">
                <a:extLst>
                  <a:ext uri="{FF2B5EF4-FFF2-40B4-BE49-F238E27FC236}">
                    <a16:creationId xmlns:a16="http://schemas.microsoft.com/office/drawing/2014/main" id="{799A5DBF-FBF2-429C-ABA1-E0CD00A01B22}"/>
                  </a:ext>
                </a:extLst>
              </p:cNvPr>
              <p:cNvSpPr/>
              <p:nvPr/>
            </p:nvSpPr>
            <p:spPr>
              <a:xfrm>
                <a:off x="1125299" y="2744259"/>
                <a:ext cx="2592350" cy="2592350"/>
              </a:xfrm>
              <a:prstGeom prst="blockArc">
                <a:avLst>
                  <a:gd name="adj1" fmla="val 10800000"/>
                  <a:gd name="adj2" fmla="val 3"/>
                  <a:gd name="adj3" fmla="val 11283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空心弧 15">
                <a:extLst>
                  <a:ext uri="{FF2B5EF4-FFF2-40B4-BE49-F238E27FC236}">
                    <a16:creationId xmlns:a16="http://schemas.microsoft.com/office/drawing/2014/main" id="{620D579C-E4A5-4137-BFE2-57B14352648F}"/>
                  </a:ext>
                </a:extLst>
              </p:cNvPr>
              <p:cNvSpPr/>
              <p:nvPr/>
            </p:nvSpPr>
            <p:spPr>
              <a:xfrm flipV="1">
                <a:off x="3421358" y="2728375"/>
                <a:ext cx="2592350" cy="2592350"/>
              </a:xfrm>
              <a:prstGeom prst="blockArc">
                <a:avLst>
                  <a:gd name="adj1" fmla="val 10800000"/>
                  <a:gd name="adj2" fmla="val 3"/>
                  <a:gd name="adj3" fmla="val 11283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空心弧 16">
                <a:extLst>
                  <a:ext uri="{FF2B5EF4-FFF2-40B4-BE49-F238E27FC236}">
                    <a16:creationId xmlns:a16="http://schemas.microsoft.com/office/drawing/2014/main" id="{46BAEC99-96D3-4B49-9FD2-9FCE89424412}"/>
                  </a:ext>
                </a:extLst>
              </p:cNvPr>
              <p:cNvSpPr/>
              <p:nvPr/>
            </p:nvSpPr>
            <p:spPr>
              <a:xfrm>
                <a:off x="5717671" y="2744259"/>
                <a:ext cx="2592350" cy="2592350"/>
              </a:xfrm>
              <a:prstGeom prst="blockArc">
                <a:avLst>
                  <a:gd name="adj1" fmla="val 10800000"/>
                  <a:gd name="adj2" fmla="val 3"/>
                  <a:gd name="adj3" fmla="val 11283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空心弧 17">
                <a:extLst>
                  <a:ext uri="{FF2B5EF4-FFF2-40B4-BE49-F238E27FC236}">
                    <a16:creationId xmlns:a16="http://schemas.microsoft.com/office/drawing/2014/main" id="{71778352-60D3-4BA3-B1E2-FC1579EBDB7C}"/>
                  </a:ext>
                </a:extLst>
              </p:cNvPr>
              <p:cNvSpPr/>
              <p:nvPr/>
            </p:nvSpPr>
            <p:spPr>
              <a:xfrm flipV="1">
                <a:off x="8021365" y="2728375"/>
                <a:ext cx="2592350" cy="2592350"/>
              </a:xfrm>
              <a:prstGeom prst="blockArc">
                <a:avLst>
                  <a:gd name="adj1" fmla="val 10800000"/>
                  <a:gd name="adj2" fmla="val 3"/>
                  <a:gd name="adj3" fmla="val 11283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453EA0AD-3D44-431C-A3E8-C3659F605D91}"/>
                  </a:ext>
                </a:extLst>
              </p:cNvPr>
              <p:cNvSpPr/>
              <p:nvPr/>
            </p:nvSpPr>
            <p:spPr>
              <a:xfrm>
                <a:off x="1578285" y="3171418"/>
                <a:ext cx="1659019" cy="1659019"/>
              </a:xfrm>
              <a:prstGeom prst="ellipse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E77DEF63-74F9-492C-8441-3DADECAB32B6}"/>
                  </a:ext>
                </a:extLst>
              </p:cNvPr>
              <p:cNvSpPr/>
              <p:nvPr/>
            </p:nvSpPr>
            <p:spPr>
              <a:xfrm>
                <a:off x="3875818" y="3171418"/>
                <a:ext cx="1659019" cy="1659019"/>
              </a:xfrm>
              <a:prstGeom prst="ellipse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DAE44675-56A9-4067-8F4F-F0599A6CF236}"/>
                  </a:ext>
                </a:extLst>
              </p:cNvPr>
              <p:cNvSpPr/>
              <p:nvPr/>
            </p:nvSpPr>
            <p:spPr>
              <a:xfrm>
                <a:off x="6179512" y="3171418"/>
                <a:ext cx="1659019" cy="1659019"/>
              </a:xfrm>
              <a:prstGeom prst="ellipse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A9826720-41EB-45F4-BE98-4FB39538F203}"/>
                  </a:ext>
                </a:extLst>
              </p:cNvPr>
              <p:cNvSpPr/>
              <p:nvPr/>
            </p:nvSpPr>
            <p:spPr>
              <a:xfrm>
                <a:off x="8488030" y="3171417"/>
                <a:ext cx="1659019" cy="1659019"/>
              </a:xfrm>
              <a:prstGeom prst="ellipse">
                <a:avLst/>
              </a:prstGeom>
              <a:solidFill>
                <a:schemeClr val="bg2">
                  <a:lumMod val="9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efficiency_158344">
                <a:extLst>
                  <a:ext uri="{FF2B5EF4-FFF2-40B4-BE49-F238E27FC236}">
                    <a16:creationId xmlns:a16="http://schemas.microsoft.com/office/drawing/2014/main" id="{AD996FC7-0B35-415A-A0A1-BF1F031DD7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107792" y="3667712"/>
                <a:ext cx="587683" cy="586653"/>
              </a:xfrm>
              <a:custGeom>
                <a:avLst/>
                <a:gdLst>
                  <a:gd name="connsiteX0" fmla="*/ 360585 w 604110"/>
                  <a:gd name="connsiteY0" fmla="*/ 233916 h 603052"/>
                  <a:gd name="connsiteX1" fmla="*/ 380012 w 604110"/>
                  <a:gd name="connsiteY1" fmla="*/ 241933 h 603052"/>
                  <a:gd name="connsiteX2" fmla="*/ 380012 w 604110"/>
                  <a:gd name="connsiteY2" fmla="*/ 280718 h 603052"/>
                  <a:gd name="connsiteX3" fmla="*/ 297635 w 604110"/>
                  <a:gd name="connsiteY3" fmla="*/ 362947 h 603052"/>
                  <a:gd name="connsiteX4" fmla="*/ 278277 w 604110"/>
                  <a:gd name="connsiteY4" fmla="*/ 371033 h 603052"/>
                  <a:gd name="connsiteX5" fmla="*/ 258781 w 604110"/>
                  <a:gd name="connsiteY5" fmla="*/ 362947 h 603052"/>
                  <a:gd name="connsiteX6" fmla="*/ 222260 w 604110"/>
                  <a:gd name="connsiteY6" fmla="*/ 326355 h 603052"/>
                  <a:gd name="connsiteX7" fmla="*/ 222260 w 604110"/>
                  <a:gd name="connsiteY7" fmla="*/ 287707 h 603052"/>
                  <a:gd name="connsiteX8" fmla="*/ 260977 w 604110"/>
                  <a:gd name="connsiteY8" fmla="*/ 287707 h 603052"/>
                  <a:gd name="connsiteX9" fmla="*/ 278277 w 604110"/>
                  <a:gd name="connsiteY9" fmla="*/ 304838 h 603052"/>
                  <a:gd name="connsiteX10" fmla="*/ 341158 w 604110"/>
                  <a:gd name="connsiteY10" fmla="*/ 241933 h 603052"/>
                  <a:gd name="connsiteX11" fmla="*/ 360585 w 604110"/>
                  <a:gd name="connsiteY11" fmla="*/ 233916 h 603052"/>
                  <a:gd name="connsiteX12" fmla="*/ 274595 w 604110"/>
                  <a:gd name="connsiteY12" fmla="*/ 54823 h 603052"/>
                  <a:gd name="connsiteX13" fmla="*/ 274595 w 604110"/>
                  <a:gd name="connsiteY13" fmla="*/ 89087 h 603052"/>
                  <a:gd name="connsiteX14" fmla="*/ 254001 w 604110"/>
                  <a:gd name="connsiteY14" fmla="*/ 115676 h 603052"/>
                  <a:gd name="connsiteX15" fmla="*/ 204436 w 604110"/>
                  <a:gd name="connsiteY15" fmla="*/ 136235 h 603052"/>
                  <a:gd name="connsiteX16" fmla="*/ 171073 w 604110"/>
                  <a:gd name="connsiteY16" fmla="*/ 131986 h 603052"/>
                  <a:gd name="connsiteX17" fmla="*/ 146771 w 604110"/>
                  <a:gd name="connsiteY17" fmla="*/ 107727 h 603052"/>
                  <a:gd name="connsiteX18" fmla="*/ 107916 w 604110"/>
                  <a:gd name="connsiteY18" fmla="*/ 146514 h 603052"/>
                  <a:gd name="connsiteX19" fmla="*/ 132218 w 604110"/>
                  <a:gd name="connsiteY19" fmla="*/ 170773 h 603052"/>
                  <a:gd name="connsiteX20" fmla="*/ 136474 w 604110"/>
                  <a:gd name="connsiteY20" fmla="*/ 204078 h 603052"/>
                  <a:gd name="connsiteX21" fmla="*/ 115879 w 604110"/>
                  <a:gd name="connsiteY21" fmla="*/ 253556 h 603052"/>
                  <a:gd name="connsiteX22" fmla="*/ 89244 w 604110"/>
                  <a:gd name="connsiteY22" fmla="*/ 274115 h 603052"/>
                  <a:gd name="connsiteX23" fmla="*/ 54919 w 604110"/>
                  <a:gd name="connsiteY23" fmla="*/ 274115 h 603052"/>
                  <a:gd name="connsiteX24" fmla="*/ 54919 w 604110"/>
                  <a:gd name="connsiteY24" fmla="*/ 328937 h 603052"/>
                  <a:gd name="connsiteX25" fmla="*/ 89244 w 604110"/>
                  <a:gd name="connsiteY25" fmla="*/ 328937 h 603052"/>
                  <a:gd name="connsiteX26" fmla="*/ 115879 w 604110"/>
                  <a:gd name="connsiteY26" fmla="*/ 349496 h 603052"/>
                  <a:gd name="connsiteX27" fmla="*/ 136474 w 604110"/>
                  <a:gd name="connsiteY27" fmla="*/ 398974 h 603052"/>
                  <a:gd name="connsiteX28" fmla="*/ 132218 w 604110"/>
                  <a:gd name="connsiteY28" fmla="*/ 432279 h 603052"/>
                  <a:gd name="connsiteX29" fmla="*/ 107916 w 604110"/>
                  <a:gd name="connsiteY29" fmla="*/ 456538 h 603052"/>
                  <a:gd name="connsiteX30" fmla="*/ 146771 w 604110"/>
                  <a:gd name="connsiteY30" fmla="*/ 495325 h 603052"/>
                  <a:gd name="connsiteX31" fmla="*/ 171073 w 604110"/>
                  <a:gd name="connsiteY31" fmla="*/ 471066 h 603052"/>
                  <a:gd name="connsiteX32" fmla="*/ 204436 w 604110"/>
                  <a:gd name="connsiteY32" fmla="*/ 466817 h 603052"/>
                  <a:gd name="connsiteX33" fmla="*/ 254001 w 604110"/>
                  <a:gd name="connsiteY33" fmla="*/ 487376 h 603052"/>
                  <a:gd name="connsiteX34" fmla="*/ 274595 w 604110"/>
                  <a:gd name="connsiteY34" fmla="*/ 513965 h 603052"/>
                  <a:gd name="connsiteX35" fmla="*/ 274595 w 604110"/>
                  <a:gd name="connsiteY35" fmla="*/ 548229 h 603052"/>
                  <a:gd name="connsiteX36" fmla="*/ 329515 w 604110"/>
                  <a:gd name="connsiteY36" fmla="*/ 548229 h 603052"/>
                  <a:gd name="connsiteX37" fmla="*/ 329515 w 604110"/>
                  <a:gd name="connsiteY37" fmla="*/ 513965 h 603052"/>
                  <a:gd name="connsiteX38" fmla="*/ 350109 w 604110"/>
                  <a:gd name="connsiteY38" fmla="*/ 487376 h 603052"/>
                  <a:gd name="connsiteX39" fmla="*/ 399674 w 604110"/>
                  <a:gd name="connsiteY39" fmla="*/ 466817 h 603052"/>
                  <a:gd name="connsiteX40" fmla="*/ 433037 w 604110"/>
                  <a:gd name="connsiteY40" fmla="*/ 471066 h 603052"/>
                  <a:gd name="connsiteX41" fmla="*/ 457339 w 604110"/>
                  <a:gd name="connsiteY41" fmla="*/ 495325 h 603052"/>
                  <a:gd name="connsiteX42" fmla="*/ 496194 w 604110"/>
                  <a:gd name="connsiteY42" fmla="*/ 456538 h 603052"/>
                  <a:gd name="connsiteX43" fmla="*/ 471892 w 604110"/>
                  <a:gd name="connsiteY43" fmla="*/ 432279 h 603052"/>
                  <a:gd name="connsiteX44" fmla="*/ 467636 w 604110"/>
                  <a:gd name="connsiteY44" fmla="*/ 398974 h 603052"/>
                  <a:gd name="connsiteX45" fmla="*/ 488231 w 604110"/>
                  <a:gd name="connsiteY45" fmla="*/ 349496 h 603052"/>
                  <a:gd name="connsiteX46" fmla="*/ 514866 w 604110"/>
                  <a:gd name="connsiteY46" fmla="*/ 328937 h 603052"/>
                  <a:gd name="connsiteX47" fmla="*/ 549191 w 604110"/>
                  <a:gd name="connsiteY47" fmla="*/ 328937 h 603052"/>
                  <a:gd name="connsiteX48" fmla="*/ 549191 w 604110"/>
                  <a:gd name="connsiteY48" fmla="*/ 274115 h 603052"/>
                  <a:gd name="connsiteX49" fmla="*/ 514866 w 604110"/>
                  <a:gd name="connsiteY49" fmla="*/ 274115 h 603052"/>
                  <a:gd name="connsiteX50" fmla="*/ 488231 w 604110"/>
                  <a:gd name="connsiteY50" fmla="*/ 253556 h 603052"/>
                  <a:gd name="connsiteX51" fmla="*/ 467636 w 604110"/>
                  <a:gd name="connsiteY51" fmla="*/ 204078 h 603052"/>
                  <a:gd name="connsiteX52" fmla="*/ 471892 w 604110"/>
                  <a:gd name="connsiteY52" fmla="*/ 170773 h 603052"/>
                  <a:gd name="connsiteX53" fmla="*/ 496194 w 604110"/>
                  <a:gd name="connsiteY53" fmla="*/ 146514 h 603052"/>
                  <a:gd name="connsiteX54" fmla="*/ 457339 w 604110"/>
                  <a:gd name="connsiteY54" fmla="*/ 107727 h 603052"/>
                  <a:gd name="connsiteX55" fmla="*/ 433037 w 604110"/>
                  <a:gd name="connsiteY55" fmla="*/ 131986 h 603052"/>
                  <a:gd name="connsiteX56" fmla="*/ 399674 w 604110"/>
                  <a:gd name="connsiteY56" fmla="*/ 136235 h 603052"/>
                  <a:gd name="connsiteX57" fmla="*/ 350109 w 604110"/>
                  <a:gd name="connsiteY57" fmla="*/ 115676 h 603052"/>
                  <a:gd name="connsiteX58" fmla="*/ 329515 w 604110"/>
                  <a:gd name="connsiteY58" fmla="*/ 89087 h 603052"/>
                  <a:gd name="connsiteX59" fmla="*/ 329515 w 604110"/>
                  <a:gd name="connsiteY59" fmla="*/ 54823 h 603052"/>
                  <a:gd name="connsiteX60" fmla="*/ 247136 w 604110"/>
                  <a:gd name="connsiteY60" fmla="*/ 0 h 603052"/>
                  <a:gd name="connsiteX61" fmla="*/ 356974 w 604110"/>
                  <a:gd name="connsiteY61" fmla="*/ 0 h 603052"/>
                  <a:gd name="connsiteX62" fmla="*/ 384434 w 604110"/>
                  <a:gd name="connsiteY62" fmla="*/ 27411 h 603052"/>
                  <a:gd name="connsiteX63" fmla="*/ 384434 w 604110"/>
                  <a:gd name="connsiteY63" fmla="*/ 68940 h 603052"/>
                  <a:gd name="connsiteX64" fmla="*/ 408598 w 604110"/>
                  <a:gd name="connsiteY64" fmla="*/ 78945 h 603052"/>
                  <a:gd name="connsiteX65" fmla="*/ 437980 w 604110"/>
                  <a:gd name="connsiteY65" fmla="*/ 49615 h 603052"/>
                  <a:gd name="connsiteX66" fmla="*/ 457339 w 604110"/>
                  <a:gd name="connsiteY66" fmla="*/ 41528 h 603052"/>
                  <a:gd name="connsiteX67" fmla="*/ 476835 w 604110"/>
                  <a:gd name="connsiteY67" fmla="*/ 49615 h 603052"/>
                  <a:gd name="connsiteX68" fmla="*/ 554408 w 604110"/>
                  <a:gd name="connsiteY68" fmla="*/ 127052 h 603052"/>
                  <a:gd name="connsiteX69" fmla="*/ 554408 w 604110"/>
                  <a:gd name="connsiteY69" fmla="*/ 165839 h 603052"/>
                  <a:gd name="connsiteX70" fmla="*/ 525026 w 604110"/>
                  <a:gd name="connsiteY70" fmla="*/ 195170 h 603052"/>
                  <a:gd name="connsiteX71" fmla="*/ 535049 w 604110"/>
                  <a:gd name="connsiteY71" fmla="*/ 219292 h 603052"/>
                  <a:gd name="connsiteX72" fmla="*/ 576650 w 604110"/>
                  <a:gd name="connsiteY72" fmla="*/ 219292 h 603052"/>
                  <a:gd name="connsiteX73" fmla="*/ 604110 w 604110"/>
                  <a:gd name="connsiteY73" fmla="*/ 246703 h 603052"/>
                  <a:gd name="connsiteX74" fmla="*/ 604110 w 604110"/>
                  <a:gd name="connsiteY74" fmla="*/ 356349 h 603052"/>
                  <a:gd name="connsiteX75" fmla="*/ 576650 w 604110"/>
                  <a:gd name="connsiteY75" fmla="*/ 383760 h 603052"/>
                  <a:gd name="connsiteX76" fmla="*/ 535187 w 604110"/>
                  <a:gd name="connsiteY76" fmla="*/ 383760 h 603052"/>
                  <a:gd name="connsiteX77" fmla="*/ 525026 w 604110"/>
                  <a:gd name="connsiteY77" fmla="*/ 407882 h 603052"/>
                  <a:gd name="connsiteX78" fmla="*/ 554408 w 604110"/>
                  <a:gd name="connsiteY78" fmla="*/ 437213 h 603052"/>
                  <a:gd name="connsiteX79" fmla="*/ 554408 w 604110"/>
                  <a:gd name="connsiteY79" fmla="*/ 476000 h 603052"/>
                  <a:gd name="connsiteX80" fmla="*/ 476835 w 604110"/>
                  <a:gd name="connsiteY80" fmla="*/ 553437 h 603052"/>
                  <a:gd name="connsiteX81" fmla="*/ 437980 w 604110"/>
                  <a:gd name="connsiteY81" fmla="*/ 553437 h 603052"/>
                  <a:gd name="connsiteX82" fmla="*/ 408598 w 604110"/>
                  <a:gd name="connsiteY82" fmla="*/ 524107 h 603052"/>
                  <a:gd name="connsiteX83" fmla="*/ 384434 w 604110"/>
                  <a:gd name="connsiteY83" fmla="*/ 534112 h 603052"/>
                  <a:gd name="connsiteX84" fmla="*/ 384434 w 604110"/>
                  <a:gd name="connsiteY84" fmla="*/ 575641 h 603052"/>
                  <a:gd name="connsiteX85" fmla="*/ 356974 w 604110"/>
                  <a:gd name="connsiteY85" fmla="*/ 603052 h 603052"/>
                  <a:gd name="connsiteX86" fmla="*/ 247136 w 604110"/>
                  <a:gd name="connsiteY86" fmla="*/ 603052 h 603052"/>
                  <a:gd name="connsiteX87" fmla="*/ 219676 w 604110"/>
                  <a:gd name="connsiteY87" fmla="*/ 575641 h 603052"/>
                  <a:gd name="connsiteX88" fmla="*/ 219676 w 604110"/>
                  <a:gd name="connsiteY88" fmla="*/ 534112 h 603052"/>
                  <a:gd name="connsiteX89" fmla="*/ 195512 w 604110"/>
                  <a:gd name="connsiteY89" fmla="*/ 524107 h 603052"/>
                  <a:gd name="connsiteX90" fmla="*/ 166130 w 604110"/>
                  <a:gd name="connsiteY90" fmla="*/ 553437 h 603052"/>
                  <a:gd name="connsiteX91" fmla="*/ 127275 w 604110"/>
                  <a:gd name="connsiteY91" fmla="*/ 553437 h 603052"/>
                  <a:gd name="connsiteX92" fmla="*/ 49702 w 604110"/>
                  <a:gd name="connsiteY92" fmla="*/ 476000 h 603052"/>
                  <a:gd name="connsiteX93" fmla="*/ 41601 w 604110"/>
                  <a:gd name="connsiteY93" fmla="*/ 456538 h 603052"/>
                  <a:gd name="connsiteX94" fmla="*/ 49702 w 604110"/>
                  <a:gd name="connsiteY94" fmla="*/ 437213 h 603052"/>
                  <a:gd name="connsiteX95" fmla="*/ 79083 w 604110"/>
                  <a:gd name="connsiteY95" fmla="*/ 407882 h 603052"/>
                  <a:gd name="connsiteX96" fmla="*/ 69061 w 604110"/>
                  <a:gd name="connsiteY96" fmla="*/ 383760 h 603052"/>
                  <a:gd name="connsiteX97" fmla="*/ 27460 w 604110"/>
                  <a:gd name="connsiteY97" fmla="*/ 383760 h 603052"/>
                  <a:gd name="connsiteX98" fmla="*/ 0 w 604110"/>
                  <a:gd name="connsiteY98" fmla="*/ 356349 h 603052"/>
                  <a:gd name="connsiteX99" fmla="*/ 0 w 604110"/>
                  <a:gd name="connsiteY99" fmla="*/ 246703 h 603052"/>
                  <a:gd name="connsiteX100" fmla="*/ 27460 w 604110"/>
                  <a:gd name="connsiteY100" fmla="*/ 219292 h 603052"/>
                  <a:gd name="connsiteX101" fmla="*/ 69061 w 604110"/>
                  <a:gd name="connsiteY101" fmla="*/ 219292 h 603052"/>
                  <a:gd name="connsiteX102" fmla="*/ 79083 w 604110"/>
                  <a:gd name="connsiteY102" fmla="*/ 195170 h 603052"/>
                  <a:gd name="connsiteX103" fmla="*/ 49702 w 604110"/>
                  <a:gd name="connsiteY103" fmla="*/ 165839 h 603052"/>
                  <a:gd name="connsiteX104" fmla="*/ 49702 w 604110"/>
                  <a:gd name="connsiteY104" fmla="*/ 127052 h 603052"/>
                  <a:gd name="connsiteX105" fmla="*/ 127275 w 604110"/>
                  <a:gd name="connsiteY105" fmla="*/ 49615 h 603052"/>
                  <a:gd name="connsiteX106" fmla="*/ 166130 w 604110"/>
                  <a:gd name="connsiteY106" fmla="*/ 49615 h 603052"/>
                  <a:gd name="connsiteX107" fmla="*/ 195512 w 604110"/>
                  <a:gd name="connsiteY107" fmla="*/ 78945 h 603052"/>
                  <a:gd name="connsiteX108" fmla="*/ 219676 w 604110"/>
                  <a:gd name="connsiteY108" fmla="*/ 68940 h 603052"/>
                  <a:gd name="connsiteX109" fmla="*/ 219676 w 604110"/>
                  <a:gd name="connsiteY109" fmla="*/ 27411 h 603052"/>
                  <a:gd name="connsiteX110" fmla="*/ 247136 w 604110"/>
                  <a:gd name="connsiteY110" fmla="*/ 0 h 60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604110" h="603052">
                    <a:moveTo>
                      <a:pt x="360585" y="233916"/>
                    </a:moveTo>
                    <a:cubicBezTo>
                      <a:pt x="367621" y="233916"/>
                      <a:pt x="374658" y="236588"/>
                      <a:pt x="380012" y="241933"/>
                    </a:cubicBezTo>
                    <a:cubicBezTo>
                      <a:pt x="390721" y="252623"/>
                      <a:pt x="390721" y="270028"/>
                      <a:pt x="380012" y="280718"/>
                    </a:cubicBezTo>
                    <a:lnTo>
                      <a:pt x="297635" y="362947"/>
                    </a:lnTo>
                    <a:cubicBezTo>
                      <a:pt x="292281" y="368292"/>
                      <a:pt x="285279" y="371033"/>
                      <a:pt x="278277" y="371033"/>
                    </a:cubicBezTo>
                    <a:cubicBezTo>
                      <a:pt x="271137" y="371033"/>
                      <a:pt x="264135" y="368292"/>
                      <a:pt x="258781" y="362947"/>
                    </a:cubicBezTo>
                    <a:lnTo>
                      <a:pt x="222260" y="326355"/>
                    </a:lnTo>
                    <a:cubicBezTo>
                      <a:pt x="211414" y="315665"/>
                      <a:pt x="211414" y="298397"/>
                      <a:pt x="222260" y="287707"/>
                    </a:cubicBezTo>
                    <a:cubicBezTo>
                      <a:pt x="232969" y="276880"/>
                      <a:pt x="250268" y="276880"/>
                      <a:pt x="260977" y="287707"/>
                    </a:cubicBezTo>
                    <a:lnTo>
                      <a:pt x="278277" y="304838"/>
                    </a:lnTo>
                    <a:lnTo>
                      <a:pt x="341158" y="241933"/>
                    </a:lnTo>
                    <a:cubicBezTo>
                      <a:pt x="346512" y="236588"/>
                      <a:pt x="353549" y="233916"/>
                      <a:pt x="360585" y="233916"/>
                    </a:cubicBezTo>
                    <a:close/>
                    <a:moveTo>
                      <a:pt x="274595" y="54823"/>
                    </a:moveTo>
                    <a:lnTo>
                      <a:pt x="274595" y="89087"/>
                    </a:lnTo>
                    <a:cubicBezTo>
                      <a:pt x="274595" y="101696"/>
                      <a:pt x="266083" y="112524"/>
                      <a:pt x="254001" y="115676"/>
                    </a:cubicBezTo>
                    <a:cubicBezTo>
                      <a:pt x="236701" y="120199"/>
                      <a:pt x="219951" y="127052"/>
                      <a:pt x="204436" y="136235"/>
                    </a:cubicBezTo>
                    <a:cubicBezTo>
                      <a:pt x="193590" y="142540"/>
                      <a:pt x="179860" y="140895"/>
                      <a:pt x="171073" y="131986"/>
                    </a:cubicBezTo>
                    <a:lnTo>
                      <a:pt x="146771" y="107727"/>
                    </a:lnTo>
                    <a:lnTo>
                      <a:pt x="107916" y="146514"/>
                    </a:lnTo>
                    <a:lnTo>
                      <a:pt x="132218" y="170773"/>
                    </a:lnTo>
                    <a:cubicBezTo>
                      <a:pt x="141142" y="179545"/>
                      <a:pt x="142790" y="193251"/>
                      <a:pt x="136474" y="204078"/>
                    </a:cubicBezTo>
                    <a:cubicBezTo>
                      <a:pt x="127275" y="219566"/>
                      <a:pt x="120410" y="236287"/>
                      <a:pt x="115879" y="253556"/>
                    </a:cubicBezTo>
                    <a:cubicBezTo>
                      <a:pt x="112721" y="265617"/>
                      <a:pt x="101875" y="274115"/>
                      <a:pt x="89244" y="274115"/>
                    </a:cubicBezTo>
                    <a:lnTo>
                      <a:pt x="54919" y="274115"/>
                    </a:lnTo>
                    <a:lnTo>
                      <a:pt x="54919" y="328937"/>
                    </a:lnTo>
                    <a:lnTo>
                      <a:pt x="89244" y="328937"/>
                    </a:lnTo>
                    <a:cubicBezTo>
                      <a:pt x="101875" y="328937"/>
                      <a:pt x="112721" y="337435"/>
                      <a:pt x="115879" y="349496"/>
                    </a:cubicBezTo>
                    <a:cubicBezTo>
                      <a:pt x="120410" y="366765"/>
                      <a:pt x="127275" y="383486"/>
                      <a:pt x="136474" y="398974"/>
                    </a:cubicBezTo>
                    <a:cubicBezTo>
                      <a:pt x="142790" y="409801"/>
                      <a:pt x="141142" y="423507"/>
                      <a:pt x="132218" y="432279"/>
                    </a:cubicBezTo>
                    <a:lnTo>
                      <a:pt x="107916" y="456538"/>
                    </a:lnTo>
                    <a:lnTo>
                      <a:pt x="146771" y="495325"/>
                    </a:lnTo>
                    <a:lnTo>
                      <a:pt x="171073" y="471066"/>
                    </a:lnTo>
                    <a:cubicBezTo>
                      <a:pt x="179860" y="462157"/>
                      <a:pt x="193590" y="460512"/>
                      <a:pt x="204436" y="466817"/>
                    </a:cubicBezTo>
                    <a:cubicBezTo>
                      <a:pt x="219951" y="476000"/>
                      <a:pt x="236701" y="482853"/>
                      <a:pt x="254001" y="487376"/>
                    </a:cubicBezTo>
                    <a:cubicBezTo>
                      <a:pt x="266083" y="490528"/>
                      <a:pt x="274595" y="501356"/>
                      <a:pt x="274595" y="513965"/>
                    </a:cubicBezTo>
                    <a:lnTo>
                      <a:pt x="274595" y="548229"/>
                    </a:lnTo>
                    <a:lnTo>
                      <a:pt x="329515" y="548229"/>
                    </a:lnTo>
                    <a:lnTo>
                      <a:pt x="329515" y="513965"/>
                    </a:lnTo>
                    <a:cubicBezTo>
                      <a:pt x="329515" y="501356"/>
                      <a:pt x="338027" y="490528"/>
                      <a:pt x="350109" y="487376"/>
                    </a:cubicBezTo>
                    <a:cubicBezTo>
                      <a:pt x="367409" y="482853"/>
                      <a:pt x="384159" y="476000"/>
                      <a:pt x="399674" y="466817"/>
                    </a:cubicBezTo>
                    <a:cubicBezTo>
                      <a:pt x="410520" y="460512"/>
                      <a:pt x="424250" y="462157"/>
                      <a:pt x="433037" y="471066"/>
                    </a:cubicBezTo>
                    <a:lnTo>
                      <a:pt x="457339" y="495325"/>
                    </a:lnTo>
                    <a:lnTo>
                      <a:pt x="496194" y="456538"/>
                    </a:lnTo>
                    <a:lnTo>
                      <a:pt x="471892" y="432279"/>
                    </a:lnTo>
                    <a:cubicBezTo>
                      <a:pt x="462968" y="423507"/>
                      <a:pt x="461320" y="409801"/>
                      <a:pt x="467636" y="398974"/>
                    </a:cubicBezTo>
                    <a:cubicBezTo>
                      <a:pt x="476835" y="383486"/>
                      <a:pt x="483700" y="366765"/>
                      <a:pt x="488231" y="349496"/>
                    </a:cubicBezTo>
                    <a:cubicBezTo>
                      <a:pt x="491389" y="337435"/>
                      <a:pt x="502235" y="328937"/>
                      <a:pt x="514866" y="328937"/>
                    </a:cubicBezTo>
                    <a:lnTo>
                      <a:pt x="549191" y="328937"/>
                    </a:lnTo>
                    <a:lnTo>
                      <a:pt x="549191" y="274115"/>
                    </a:lnTo>
                    <a:lnTo>
                      <a:pt x="514866" y="274115"/>
                    </a:lnTo>
                    <a:cubicBezTo>
                      <a:pt x="502235" y="274115"/>
                      <a:pt x="491389" y="265617"/>
                      <a:pt x="488231" y="253556"/>
                    </a:cubicBezTo>
                    <a:cubicBezTo>
                      <a:pt x="483700" y="236287"/>
                      <a:pt x="476835" y="219566"/>
                      <a:pt x="467636" y="204078"/>
                    </a:cubicBezTo>
                    <a:cubicBezTo>
                      <a:pt x="461320" y="193251"/>
                      <a:pt x="462968" y="179545"/>
                      <a:pt x="471892" y="170773"/>
                    </a:cubicBezTo>
                    <a:lnTo>
                      <a:pt x="496194" y="146514"/>
                    </a:lnTo>
                    <a:lnTo>
                      <a:pt x="457339" y="107727"/>
                    </a:lnTo>
                    <a:lnTo>
                      <a:pt x="433037" y="131986"/>
                    </a:lnTo>
                    <a:cubicBezTo>
                      <a:pt x="424250" y="140895"/>
                      <a:pt x="410520" y="142540"/>
                      <a:pt x="399674" y="136235"/>
                    </a:cubicBezTo>
                    <a:cubicBezTo>
                      <a:pt x="384159" y="127052"/>
                      <a:pt x="367409" y="120199"/>
                      <a:pt x="350109" y="115676"/>
                    </a:cubicBezTo>
                    <a:cubicBezTo>
                      <a:pt x="338027" y="112524"/>
                      <a:pt x="329515" y="101696"/>
                      <a:pt x="329515" y="89087"/>
                    </a:cubicBezTo>
                    <a:lnTo>
                      <a:pt x="329515" y="54823"/>
                    </a:lnTo>
                    <a:close/>
                    <a:moveTo>
                      <a:pt x="247136" y="0"/>
                    </a:moveTo>
                    <a:lnTo>
                      <a:pt x="356974" y="0"/>
                    </a:lnTo>
                    <a:cubicBezTo>
                      <a:pt x="372077" y="0"/>
                      <a:pt x="384434" y="12335"/>
                      <a:pt x="384434" y="27411"/>
                    </a:cubicBezTo>
                    <a:lnTo>
                      <a:pt x="384434" y="68940"/>
                    </a:lnTo>
                    <a:cubicBezTo>
                      <a:pt x="392672" y="71818"/>
                      <a:pt x="400772" y="75107"/>
                      <a:pt x="408598" y="78945"/>
                    </a:cubicBezTo>
                    <a:lnTo>
                      <a:pt x="437980" y="49615"/>
                    </a:lnTo>
                    <a:cubicBezTo>
                      <a:pt x="443060" y="44407"/>
                      <a:pt x="450062" y="41528"/>
                      <a:pt x="457339" y="41528"/>
                    </a:cubicBezTo>
                    <a:cubicBezTo>
                      <a:pt x="464616" y="41528"/>
                      <a:pt x="471618" y="44407"/>
                      <a:pt x="476835" y="49615"/>
                    </a:cubicBezTo>
                    <a:lnTo>
                      <a:pt x="554408" y="127052"/>
                    </a:lnTo>
                    <a:cubicBezTo>
                      <a:pt x="565255" y="137743"/>
                      <a:pt x="565255" y="155149"/>
                      <a:pt x="554408" y="165839"/>
                    </a:cubicBezTo>
                    <a:lnTo>
                      <a:pt x="525026" y="195170"/>
                    </a:lnTo>
                    <a:cubicBezTo>
                      <a:pt x="528871" y="202982"/>
                      <a:pt x="532166" y="211068"/>
                      <a:pt x="535049" y="219292"/>
                    </a:cubicBezTo>
                    <a:lnTo>
                      <a:pt x="576650" y="219292"/>
                    </a:lnTo>
                    <a:cubicBezTo>
                      <a:pt x="591753" y="219292"/>
                      <a:pt x="604110" y="231627"/>
                      <a:pt x="604110" y="246703"/>
                    </a:cubicBezTo>
                    <a:lnTo>
                      <a:pt x="604110" y="356349"/>
                    </a:lnTo>
                    <a:cubicBezTo>
                      <a:pt x="604110" y="371425"/>
                      <a:pt x="591753" y="383760"/>
                      <a:pt x="576650" y="383760"/>
                    </a:cubicBezTo>
                    <a:lnTo>
                      <a:pt x="535187" y="383760"/>
                    </a:lnTo>
                    <a:cubicBezTo>
                      <a:pt x="532166" y="391984"/>
                      <a:pt x="528871" y="400070"/>
                      <a:pt x="525026" y="407882"/>
                    </a:cubicBezTo>
                    <a:lnTo>
                      <a:pt x="554408" y="437213"/>
                    </a:lnTo>
                    <a:cubicBezTo>
                      <a:pt x="565255" y="447903"/>
                      <a:pt x="565255" y="465309"/>
                      <a:pt x="554408" y="476000"/>
                    </a:cubicBezTo>
                    <a:lnTo>
                      <a:pt x="476835" y="553437"/>
                    </a:lnTo>
                    <a:cubicBezTo>
                      <a:pt x="466126" y="564265"/>
                      <a:pt x="448689" y="564265"/>
                      <a:pt x="437980" y="553437"/>
                    </a:cubicBezTo>
                    <a:lnTo>
                      <a:pt x="408598" y="524107"/>
                    </a:lnTo>
                    <a:cubicBezTo>
                      <a:pt x="400772" y="527945"/>
                      <a:pt x="392672" y="531234"/>
                      <a:pt x="384434" y="534112"/>
                    </a:cubicBezTo>
                    <a:lnTo>
                      <a:pt x="384434" y="575641"/>
                    </a:lnTo>
                    <a:cubicBezTo>
                      <a:pt x="384434" y="590717"/>
                      <a:pt x="372077" y="603052"/>
                      <a:pt x="356974" y="603052"/>
                    </a:cubicBezTo>
                    <a:lnTo>
                      <a:pt x="247136" y="603052"/>
                    </a:lnTo>
                    <a:cubicBezTo>
                      <a:pt x="232033" y="603052"/>
                      <a:pt x="219676" y="590717"/>
                      <a:pt x="219676" y="575641"/>
                    </a:cubicBezTo>
                    <a:lnTo>
                      <a:pt x="219676" y="534112"/>
                    </a:lnTo>
                    <a:cubicBezTo>
                      <a:pt x="211438" y="531234"/>
                      <a:pt x="203338" y="527945"/>
                      <a:pt x="195512" y="524107"/>
                    </a:cubicBezTo>
                    <a:lnTo>
                      <a:pt x="166130" y="553437"/>
                    </a:lnTo>
                    <a:cubicBezTo>
                      <a:pt x="155421" y="564265"/>
                      <a:pt x="137984" y="564265"/>
                      <a:pt x="127275" y="553437"/>
                    </a:cubicBezTo>
                    <a:lnTo>
                      <a:pt x="49702" y="476000"/>
                    </a:lnTo>
                    <a:cubicBezTo>
                      <a:pt x="44484" y="470792"/>
                      <a:pt x="41601" y="463802"/>
                      <a:pt x="41601" y="456538"/>
                    </a:cubicBezTo>
                    <a:cubicBezTo>
                      <a:pt x="41601" y="449274"/>
                      <a:pt x="44484" y="442284"/>
                      <a:pt x="49702" y="437213"/>
                    </a:cubicBezTo>
                    <a:lnTo>
                      <a:pt x="79083" y="407882"/>
                    </a:lnTo>
                    <a:cubicBezTo>
                      <a:pt x="75239" y="400070"/>
                      <a:pt x="71944" y="391984"/>
                      <a:pt x="69061" y="383760"/>
                    </a:cubicBezTo>
                    <a:lnTo>
                      <a:pt x="27460" y="383760"/>
                    </a:lnTo>
                    <a:cubicBezTo>
                      <a:pt x="12357" y="383760"/>
                      <a:pt x="0" y="371425"/>
                      <a:pt x="0" y="356349"/>
                    </a:cubicBezTo>
                    <a:lnTo>
                      <a:pt x="0" y="246703"/>
                    </a:lnTo>
                    <a:cubicBezTo>
                      <a:pt x="0" y="231627"/>
                      <a:pt x="12357" y="219292"/>
                      <a:pt x="27460" y="219292"/>
                    </a:cubicBezTo>
                    <a:lnTo>
                      <a:pt x="69061" y="219292"/>
                    </a:lnTo>
                    <a:cubicBezTo>
                      <a:pt x="71944" y="211068"/>
                      <a:pt x="75239" y="202982"/>
                      <a:pt x="79083" y="195170"/>
                    </a:cubicBezTo>
                    <a:lnTo>
                      <a:pt x="49702" y="165839"/>
                    </a:lnTo>
                    <a:cubicBezTo>
                      <a:pt x="38855" y="155149"/>
                      <a:pt x="38855" y="137743"/>
                      <a:pt x="49702" y="127052"/>
                    </a:cubicBezTo>
                    <a:lnTo>
                      <a:pt x="127275" y="49615"/>
                    </a:lnTo>
                    <a:cubicBezTo>
                      <a:pt x="137984" y="38787"/>
                      <a:pt x="155421" y="38787"/>
                      <a:pt x="166130" y="49615"/>
                    </a:cubicBezTo>
                    <a:lnTo>
                      <a:pt x="195512" y="78945"/>
                    </a:lnTo>
                    <a:cubicBezTo>
                      <a:pt x="203338" y="75107"/>
                      <a:pt x="211438" y="71818"/>
                      <a:pt x="219676" y="68940"/>
                    </a:cubicBezTo>
                    <a:lnTo>
                      <a:pt x="219676" y="27411"/>
                    </a:lnTo>
                    <a:cubicBezTo>
                      <a:pt x="219676" y="12335"/>
                      <a:pt x="232033" y="0"/>
                      <a:pt x="247136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dirty="0"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4" name="efficiency_158344">
                <a:extLst>
                  <a:ext uri="{FF2B5EF4-FFF2-40B4-BE49-F238E27FC236}">
                    <a16:creationId xmlns:a16="http://schemas.microsoft.com/office/drawing/2014/main" id="{3F813A37-B16D-4C88-BF41-1CF14EC6BD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409075" y="3669889"/>
                <a:ext cx="587683" cy="586653"/>
              </a:xfrm>
              <a:custGeom>
                <a:avLst/>
                <a:gdLst>
                  <a:gd name="connsiteX0" fmla="*/ 360585 w 604110"/>
                  <a:gd name="connsiteY0" fmla="*/ 233916 h 603052"/>
                  <a:gd name="connsiteX1" fmla="*/ 380012 w 604110"/>
                  <a:gd name="connsiteY1" fmla="*/ 241933 h 603052"/>
                  <a:gd name="connsiteX2" fmla="*/ 380012 w 604110"/>
                  <a:gd name="connsiteY2" fmla="*/ 280718 h 603052"/>
                  <a:gd name="connsiteX3" fmla="*/ 297635 w 604110"/>
                  <a:gd name="connsiteY3" fmla="*/ 362947 h 603052"/>
                  <a:gd name="connsiteX4" fmla="*/ 278277 w 604110"/>
                  <a:gd name="connsiteY4" fmla="*/ 371033 h 603052"/>
                  <a:gd name="connsiteX5" fmla="*/ 258781 w 604110"/>
                  <a:gd name="connsiteY5" fmla="*/ 362947 h 603052"/>
                  <a:gd name="connsiteX6" fmla="*/ 222260 w 604110"/>
                  <a:gd name="connsiteY6" fmla="*/ 326355 h 603052"/>
                  <a:gd name="connsiteX7" fmla="*/ 222260 w 604110"/>
                  <a:gd name="connsiteY7" fmla="*/ 287707 h 603052"/>
                  <a:gd name="connsiteX8" fmla="*/ 260977 w 604110"/>
                  <a:gd name="connsiteY8" fmla="*/ 287707 h 603052"/>
                  <a:gd name="connsiteX9" fmla="*/ 278277 w 604110"/>
                  <a:gd name="connsiteY9" fmla="*/ 304838 h 603052"/>
                  <a:gd name="connsiteX10" fmla="*/ 341158 w 604110"/>
                  <a:gd name="connsiteY10" fmla="*/ 241933 h 603052"/>
                  <a:gd name="connsiteX11" fmla="*/ 360585 w 604110"/>
                  <a:gd name="connsiteY11" fmla="*/ 233916 h 603052"/>
                  <a:gd name="connsiteX12" fmla="*/ 274595 w 604110"/>
                  <a:gd name="connsiteY12" fmla="*/ 54823 h 603052"/>
                  <a:gd name="connsiteX13" fmla="*/ 274595 w 604110"/>
                  <a:gd name="connsiteY13" fmla="*/ 89087 h 603052"/>
                  <a:gd name="connsiteX14" fmla="*/ 254001 w 604110"/>
                  <a:gd name="connsiteY14" fmla="*/ 115676 h 603052"/>
                  <a:gd name="connsiteX15" fmla="*/ 204436 w 604110"/>
                  <a:gd name="connsiteY15" fmla="*/ 136235 h 603052"/>
                  <a:gd name="connsiteX16" fmla="*/ 171073 w 604110"/>
                  <a:gd name="connsiteY16" fmla="*/ 131986 h 603052"/>
                  <a:gd name="connsiteX17" fmla="*/ 146771 w 604110"/>
                  <a:gd name="connsiteY17" fmla="*/ 107727 h 603052"/>
                  <a:gd name="connsiteX18" fmla="*/ 107916 w 604110"/>
                  <a:gd name="connsiteY18" fmla="*/ 146514 h 603052"/>
                  <a:gd name="connsiteX19" fmla="*/ 132218 w 604110"/>
                  <a:gd name="connsiteY19" fmla="*/ 170773 h 603052"/>
                  <a:gd name="connsiteX20" fmla="*/ 136474 w 604110"/>
                  <a:gd name="connsiteY20" fmla="*/ 204078 h 603052"/>
                  <a:gd name="connsiteX21" fmla="*/ 115879 w 604110"/>
                  <a:gd name="connsiteY21" fmla="*/ 253556 h 603052"/>
                  <a:gd name="connsiteX22" fmla="*/ 89244 w 604110"/>
                  <a:gd name="connsiteY22" fmla="*/ 274115 h 603052"/>
                  <a:gd name="connsiteX23" fmla="*/ 54919 w 604110"/>
                  <a:gd name="connsiteY23" fmla="*/ 274115 h 603052"/>
                  <a:gd name="connsiteX24" fmla="*/ 54919 w 604110"/>
                  <a:gd name="connsiteY24" fmla="*/ 328937 h 603052"/>
                  <a:gd name="connsiteX25" fmla="*/ 89244 w 604110"/>
                  <a:gd name="connsiteY25" fmla="*/ 328937 h 603052"/>
                  <a:gd name="connsiteX26" fmla="*/ 115879 w 604110"/>
                  <a:gd name="connsiteY26" fmla="*/ 349496 h 603052"/>
                  <a:gd name="connsiteX27" fmla="*/ 136474 w 604110"/>
                  <a:gd name="connsiteY27" fmla="*/ 398974 h 603052"/>
                  <a:gd name="connsiteX28" fmla="*/ 132218 w 604110"/>
                  <a:gd name="connsiteY28" fmla="*/ 432279 h 603052"/>
                  <a:gd name="connsiteX29" fmla="*/ 107916 w 604110"/>
                  <a:gd name="connsiteY29" fmla="*/ 456538 h 603052"/>
                  <a:gd name="connsiteX30" fmla="*/ 146771 w 604110"/>
                  <a:gd name="connsiteY30" fmla="*/ 495325 h 603052"/>
                  <a:gd name="connsiteX31" fmla="*/ 171073 w 604110"/>
                  <a:gd name="connsiteY31" fmla="*/ 471066 h 603052"/>
                  <a:gd name="connsiteX32" fmla="*/ 204436 w 604110"/>
                  <a:gd name="connsiteY32" fmla="*/ 466817 h 603052"/>
                  <a:gd name="connsiteX33" fmla="*/ 254001 w 604110"/>
                  <a:gd name="connsiteY33" fmla="*/ 487376 h 603052"/>
                  <a:gd name="connsiteX34" fmla="*/ 274595 w 604110"/>
                  <a:gd name="connsiteY34" fmla="*/ 513965 h 603052"/>
                  <a:gd name="connsiteX35" fmla="*/ 274595 w 604110"/>
                  <a:gd name="connsiteY35" fmla="*/ 548229 h 603052"/>
                  <a:gd name="connsiteX36" fmla="*/ 329515 w 604110"/>
                  <a:gd name="connsiteY36" fmla="*/ 548229 h 603052"/>
                  <a:gd name="connsiteX37" fmla="*/ 329515 w 604110"/>
                  <a:gd name="connsiteY37" fmla="*/ 513965 h 603052"/>
                  <a:gd name="connsiteX38" fmla="*/ 350109 w 604110"/>
                  <a:gd name="connsiteY38" fmla="*/ 487376 h 603052"/>
                  <a:gd name="connsiteX39" fmla="*/ 399674 w 604110"/>
                  <a:gd name="connsiteY39" fmla="*/ 466817 h 603052"/>
                  <a:gd name="connsiteX40" fmla="*/ 433037 w 604110"/>
                  <a:gd name="connsiteY40" fmla="*/ 471066 h 603052"/>
                  <a:gd name="connsiteX41" fmla="*/ 457339 w 604110"/>
                  <a:gd name="connsiteY41" fmla="*/ 495325 h 603052"/>
                  <a:gd name="connsiteX42" fmla="*/ 496194 w 604110"/>
                  <a:gd name="connsiteY42" fmla="*/ 456538 h 603052"/>
                  <a:gd name="connsiteX43" fmla="*/ 471892 w 604110"/>
                  <a:gd name="connsiteY43" fmla="*/ 432279 h 603052"/>
                  <a:gd name="connsiteX44" fmla="*/ 467636 w 604110"/>
                  <a:gd name="connsiteY44" fmla="*/ 398974 h 603052"/>
                  <a:gd name="connsiteX45" fmla="*/ 488231 w 604110"/>
                  <a:gd name="connsiteY45" fmla="*/ 349496 h 603052"/>
                  <a:gd name="connsiteX46" fmla="*/ 514866 w 604110"/>
                  <a:gd name="connsiteY46" fmla="*/ 328937 h 603052"/>
                  <a:gd name="connsiteX47" fmla="*/ 549191 w 604110"/>
                  <a:gd name="connsiteY47" fmla="*/ 328937 h 603052"/>
                  <a:gd name="connsiteX48" fmla="*/ 549191 w 604110"/>
                  <a:gd name="connsiteY48" fmla="*/ 274115 h 603052"/>
                  <a:gd name="connsiteX49" fmla="*/ 514866 w 604110"/>
                  <a:gd name="connsiteY49" fmla="*/ 274115 h 603052"/>
                  <a:gd name="connsiteX50" fmla="*/ 488231 w 604110"/>
                  <a:gd name="connsiteY50" fmla="*/ 253556 h 603052"/>
                  <a:gd name="connsiteX51" fmla="*/ 467636 w 604110"/>
                  <a:gd name="connsiteY51" fmla="*/ 204078 h 603052"/>
                  <a:gd name="connsiteX52" fmla="*/ 471892 w 604110"/>
                  <a:gd name="connsiteY52" fmla="*/ 170773 h 603052"/>
                  <a:gd name="connsiteX53" fmla="*/ 496194 w 604110"/>
                  <a:gd name="connsiteY53" fmla="*/ 146514 h 603052"/>
                  <a:gd name="connsiteX54" fmla="*/ 457339 w 604110"/>
                  <a:gd name="connsiteY54" fmla="*/ 107727 h 603052"/>
                  <a:gd name="connsiteX55" fmla="*/ 433037 w 604110"/>
                  <a:gd name="connsiteY55" fmla="*/ 131986 h 603052"/>
                  <a:gd name="connsiteX56" fmla="*/ 399674 w 604110"/>
                  <a:gd name="connsiteY56" fmla="*/ 136235 h 603052"/>
                  <a:gd name="connsiteX57" fmla="*/ 350109 w 604110"/>
                  <a:gd name="connsiteY57" fmla="*/ 115676 h 603052"/>
                  <a:gd name="connsiteX58" fmla="*/ 329515 w 604110"/>
                  <a:gd name="connsiteY58" fmla="*/ 89087 h 603052"/>
                  <a:gd name="connsiteX59" fmla="*/ 329515 w 604110"/>
                  <a:gd name="connsiteY59" fmla="*/ 54823 h 603052"/>
                  <a:gd name="connsiteX60" fmla="*/ 247136 w 604110"/>
                  <a:gd name="connsiteY60" fmla="*/ 0 h 603052"/>
                  <a:gd name="connsiteX61" fmla="*/ 356974 w 604110"/>
                  <a:gd name="connsiteY61" fmla="*/ 0 h 603052"/>
                  <a:gd name="connsiteX62" fmla="*/ 384434 w 604110"/>
                  <a:gd name="connsiteY62" fmla="*/ 27411 h 603052"/>
                  <a:gd name="connsiteX63" fmla="*/ 384434 w 604110"/>
                  <a:gd name="connsiteY63" fmla="*/ 68940 h 603052"/>
                  <a:gd name="connsiteX64" fmla="*/ 408598 w 604110"/>
                  <a:gd name="connsiteY64" fmla="*/ 78945 h 603052"/>
                  <a:gd name="connsiteX65" fmla="*/ 437980 w 604110"/>
                  <a:gd name="connsiteY65" fmla="*/ 49615 h 603052"/>
                  <a:gd name="connsiteX66" fmla="*/ 457339 w 604110"/>
                  <a:gd name="connsiteY66" fmla="*/ 41528 h 603052"/>
                  <a:gd name="connsiteX67" fmla="*/ 476835 w 604110"/>
                  <a:gd name="connsiteY67" fmla="*/ 49615 h 603052"/>
                  <a:gd name="connsiteX68" fmla="*/ 554408 w 604110"/>
                  <a:gd name="connsiteY68" fmla="*/ 127052 h 603052"/>
                  <a:gd name="connsiteX69" fmla="*/ 554408 w 604110"/>
                  <a:gd name="connsiteY69" fmla="*/ 165839 h 603052"/>
                  <a:gd name="connsiteX70" fmla="*/ 525026 w 604110"/>
                  <a:gd name="connsiteY70" fmla="*/ 195170 h 603052"/>
                  <a:gd name="connsiteX71" fmla="*/ 535049 w 604110"/>
                  <a:gd name="connsiteY71" fmla="*/ 219292 h 603052"/>
                  <a:gd name="connsiteX72" fmla="*/ 576650 w 604110"/>
                  <a:gd name="connsiteY72" fmla="*/ 219292 h 603052"/>
                  <a:gd name="connsiteX73" fmla="*/ 604110 w 604110"/>
                  <a:gd name="connsiteY73" fmla="*/ 246703 h 603052"/>
                  <a:gd name="connsiteX74" fmla="*/ 604110 w 604110"/>
                  <a:gd name="connsiteY74" fmla="*/ 356349 h 603052"/>
                  <a:gd name="connsiteX75" fmla="*/ 576650 w 604110"/>
                  <a:gd name="connsiteY75" fmla="*/ 383760 h 603052"/>
                  <a:gd name="connsiteX76" fmla="*/ 535187 w 604110"/>
                  <a:gd name="connsiteY76" fmla="*/ 383760 h 603052"/>
                  <a:gd name="connsiteX77" fmla="*/ 525026 w 604110"/>
                  <a:gd name="connsiteY77" fmla="*/ 407882 h 603052"/>
                  <a:gd name="connsiteX78" fmla="*/ 554408 w 604110"/>
                  <a:gd name="connsiteY78" fmla="*/ 437213 h 603052"/>
                  <a:gd name="connsiteX79" fmla="*/ 554408 w 604110"/>
                  <a:gd name="connsiteY79" fmla="*/ 476000 h 603052"/>
                  <a:gd name="connsiteX80" fmla="*/ 476835 w 604110"/>
                  <a:gd name="connsiteY80" fmla="*/ 553437 h 603052"/>
                  <a:gd name="connsiteX81" fmla="*/ 437980 w 604110"/>
                  <a:gd name="connsiteY81" fmla="*/ 553437 h 603052"/>
                  <a:gd name="connsiteX82" fmla="*/ 408598 w 604110"/>
                  <a:gd name="connsiteY82" fmla="*/ 524107 h 603052"/>
                  <a:gd name="connsiteX83" fmla="*/ 384434 w 604110"/>
                  <a:gd name="connsiteY83" fmla="*/ 534112 h 603052"/>
                  <a:gd name="connsiteX84" fmla="*/ 384434 w 604110"/>
                  <a:gd name="connsiteY84" fmla="*/ 575641 h 603052"/>
                  <a:gd name="connsiteX85" fmla="*/ 356974 w 604110"/>
                  <a:gd name="connsiteY85" fmla="*/ 603052 h 603052"/>
                  <a:gd name="connsiteX86" fmla="*/ 247136 w 604110"/>
                  <a:gd name="connsiteY86" fmla="*/ 603052 h 603052"/>
                  <a:gd name="connsiteX87" fmla="*/ 219676 w 604110"/>
                  <a:gd name="connsiteY87" fmla="*/ 575641 h 603052"/>
                  <a:gd name="connsiteX88" fmla="*/ 219676 w 604110"/>
                  <a:gd name="connsiteY88" fmla="*/ 534112 h 603052"/>
                  <a:gd name="connsiteX89" fmla="*/ 195512 w 604110"/>
                  <a:gd name="connsiteY89" fmla="*/ 524107 h 603052"/>
                  <a:gd name="connsiteX90" fmla="*/ 166130 w 604110"/>
                  <a:gd name="connsiteY90" fmla="*/ 553437 h 603052"/>
                  <a:gd name="connsiteX91" fmla="*/ 127275 w 604110"/>
                  <a:gd name="connsiteY91" fmla="*/ 553437 h 603052"/>
                  <a:gd name="connsiteX92" fmla="*/ 49702 w 604110"/>
                  <a:gd name="connsiteY92" fmla="*/ 476000 h 603052"/>
                  <a:gd name="connsiteX93" fmla="*/ 41601 w 604110"/>
                  <a:gd name="connsiteY93" fmla="*/ 456538 h 603052"/>
                  <a:gd name="connsiteX94" fmla="*/ 49702 w 604110"/>
                  <a:gd name="connsiteY94" fmla="*/ 437213 h 603052"/>
                  <a:gd name="connsiteX95" fmla="*/ 79083 w 604110"/>
                  <a:gd name="connsiteY95" fmla="*/ 407882 h 603052"/>
                  <a:gd name="connsiteX96" fmla="*/ 69061 w 604110"/>
                  <a:gd name="connsiteY96" fmla="*/ 383760 h 603052"/>
                  <a:gd name="connsiteX97" fmla="*/ 27460 w 604110"/>
                  <a:gd name="connsiteY97" fmla="*/ 383760 h 603052"/>
                  <a:gd name="connsiteX98" fmla="*/ 0 w 604110"/>
                  <a:gd name="connsiteY98" fmla="*/ 356349 h 603052"/>
                  <a:gd name="connsiteX99" fmla="*/ 0 w 604110"/>
                  <a:gd name="connsiteY99" fmla="*/ 246703 h 603052"/>
                  <a:gd name="connsiteX100" fmla="*/ 27460 w 604110"/>
                  <a:gd name="connsiteY100" fmla="*/ 219292 h 603052"/>
                  <a:gd name="connsiteX101" fmla="*/ 69061 w 604110"/>
                  <a:gd name="connsiteY101" fmla="*/ 219292 h 603052"/>
                  <a:gd name="connsiteX102" fmla="*/ 79083 w 604110"/>
                  <a:gd name="connsiteY102" fmla="*/ 195170 h 603052"/>
                  <a:gd name="connsiteX103" fmla="*/ 49702 w 604110"/>
                  <a:gd name="connsiteY103" fmla="*/ 165839 h 603052"/>
                  <a:gd name="connsiteX104" fmla="*/ 49702 w 604110"/>
                  <a:gd name="connsiteY104" fmla="*/ 127052 h 603052"/>
                  <a:gd name="connsiteX105" fmla="*/ 127275 w 604110"/>
                  <a:gd name="connsiteY105" fmla="*/ 49615 h 603052"/>
                  <a:gd name="connsiteX106" fmla="*/ 166130 w 604110"/>
                  <a:gd name="connsiteY106" fmla="*/ 49615 h 603052"/>
                  <a:gd name="connsiteX107" fmla="*/ 195512 w 604110"/>
                  <a:gd name="connsiteY107" fmla="*/ 78945 h 603052"/>
                  <a:gd name="connsiteX108" fmla="*/ 219676 w 604110"/>
                  <a:gd name="connsiteY108" fmla="*/ 68940 h 603052"/>
                  <a:gd name="connsiteX109" fmla="*/ 219676 w 604110"/>
                  <a:gd name="connsiteY109" fmla="*/ 27411 h 603052"/>
                  <a:gd name="connsiteX110" fmla="*/ 247136 w 604110"/>
                  <a:gd name="connsiteY110" fmla="*/ 0 h 60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604110" h="603052">
                    <a:moveTo>
                      <a:pt x="360585" y="233916"/>
                    </a:moveTo>
                    <a:cubicBezTo>
                      <a:pt x="367621" y="233916"/>
                      <a:pt x="374658" y="236588"/>
                      <a:pt x="380012" y="241933"/>
                    </a:cubicBezTo>
                    <a:cubicBezTo>
                      <a:pt x="390721" y="252623"/>
                      <a:pt x="390721" y="270028"/>
                      <a:pt x="380012" y="280718"/>
                    </a:cubicBezTo>
                    <a:lnTo>
                      <a:pt x="297635" y="362947"/>
                    </a:lnTo>
                    <a:cubicBezTo>
                      <a:pt x="292281" y="368292"/>
                      <a:pt x="285279" y="371033"/>
                      <a:pt x="278277" y="371033"/>
                    </a:cubicBezTo>
                    <a:cubicBezTo>
                      <a:pt x="271137" y="371033"/>
                      <a:pt x="264135" y="368292"/>
                      <a:pt x="258781" y="362947"/>
                    </a:cubicBezTo>
                    <a:lnTo>
                      <a:pt x="222260" y="326355"/>
                    </a:lnTo>
                    <a:cubicBezTo>
                      <a:pt x="211414" y="315665"/>
                      <a:pt x="211414" y="298397"/>
                      <a:pt x="222260" y="287707"/>
                    </a:cubicBezTo>
                    <a:cubicBezTo>
                      <a:pt x="232969" y="276880"/>
                      <a:pt x="250268" y="276880"/>
                      <a:pt x="260977" y="287707"/>
                    </a:cubicBezTo>
                    <a:lnTo>
                      <a:pt x="278277" y="304838"/>
                    </a:lnTo>
                    <a:lnTo>
                      <a:pt x="341158" y="241933"/>
                    </a:lnTo>
                    <a:cubicBezTo>
                      <a:pt x="346512" y="236588"/>
                      <a:pt x="353549" y="233916"/>
                      <a:pt x="360585" y="233916"/>
                    </a:cubicBezTo>
                    <a:close/>
                    <a:moveTo>
                      <a:pt x="274595" y="54823"/>
                    </a:moveTo>
                    <a:lnTo>
                      <a:pt x="274595" y="89087"/>
                    </a:lnTo>
                    <a:cubicBezTo>
                      <a:pt x="274595" y="101696"/>
                      <a:pt x="266083" y="112524"/>
                      <a:pt x="254001" y="115676"/>
                    </a:cubicBezTo>
                    <a:cubicBezTo>
                      <a:pt x="236701" y="120199"/>
                      <a:pt x="219951" y="127052"/>
                      <a:pt x="204436" y="136235"/>
                    </a:cubicBezTo>
                    <a:cubicBezTo>
                      <a:pt x="193590" y="142540"/>
                      <a:pt x="179860" y="140895"/>
                      <a:pt x="171073" y="131986"/>
                    </a:cubicBezTo>
                    <a:lnTo>
                      <a:pt x="146771" y="107727"/>
                    </a:lnTo>
                    <a:lnTo>
                      <a:pt x="107916" y="146514"/>
                    </a:lnTo>
                    <a:lnTo>
                      <a:pt x="132218" y="170773"/>
                    </a:lnTo>
                    <a:cubicBezTo>
                      <a:pt x="141142" y="179545"/>
                      <a:pt x="142790" y="193251"/>
                      <a:pt x="136474" y="204078"/>
                    </a:cubicBezTo>
                    <a:cubicBezTo>
                      <a:pt x="127275" y="219566"/>
                      <a:pt x="120410" y="236287"/>
                      <a:pt x="115879" y="253556"/>
                    </a:cubicBezTo>
                    <a:cubicBezTo>
                      <a:pt x="112721" y="265617"/>
                      <a:pt x="101875" y="274115"/>
                      <a:pt x="89244" y="274115"/>
                    </a:cubicBezTo>
                    <a:lnTo>
                      <a:pt x="54919" y="274115"/>
                    </a:lnTo>
                    <a:lnTo>
                      <a:pt x="54919" y="328937"/>
                    </a:lnTo>
                    <a:lnTo>
                      <a:pt x="89244" y="328937"/>
                    </a:lnTo>
                    <a:cubicBezTo>
                      <a:pt x="101875" y="328937"/>
                      <a:pt x="112721" y="337435"/>
                      <a:pt x="115879" y="349496"/>
                    </a:cubicBezTo>
                    <a:cubicBezTo>
                      <a:pt x="120410" y="366765"/>
                      <a:pt x="127275" y="383486"/>
                      <a:pt x="136474" y="398974"/>
                    </a:cubicBezTo>
                    <a:cubicBezTo>
                      <a:pt x="142790" y="409801"/>
                      <a:pt x="141142" y="423507"/>
                      <a:pt x="132218" y="432279"/>
                    </a:cubicBezTo>
                    <a:lnTo>
                      <a:pt x="107916" y="456538"/>
                    </a:lnTo>
                    <a:lnTo>
                      <a:pt x="146771" y="495325"/>
                    </a:lnTo>
                    <a:lnTo>
                      <a:pt x="171073" y="471066"/>
                    </a:lnTo>
                    <a:cubicBezTo>
                      <a:pt x="179860" y="462157"/>
                      <a:pt x="193590" y="460512"/>
                      <a:pt x="204436" y="466817"/>
                    </a:cubicBezTo>
                    <a:cubicBezTo>
                      <a:pt x="219951" y="476000"/>
                      <a:pt x="236701" y="482853"/>
                      <a:pt x="254001" y="487376"/>
                    </a:cubicBezTo>
                    <a:cubicBezTo>
                      <a:pt x="266083" y="490528"/>
                      <a:pt x="274595" y="501356"/>
                      <a:pt x="274595" y="513965"/>
                    </a:cubicBezTo>
                    <a:lnTo>
                      <a:pt x="274595" y="548229"/>
                    </a:lnTo>
                    <a:lnTo>
                      <a:pt x="329515" y="548229"/>
                    </a:lnTo>
                    <a:lnTo>
                      <a:pt x="329515" y="513965"/>
                    </a:lnTo>
                    <a:cubicBezTo>
                      <a:pt x="329515" y="501356"/>
                      <a:pt x="338027" y="490528"/>
                      <a:pt x="350109" y="487376"/>
                    </a:cubicBezTo>
                    <a:cubicBezTo>
                      <a:pt x="367409" y="482853"/>
                      <a:pt x="384159" y="476000"/>
                      <a:pt x="399674" y="466817"/>
                    </a:cubicBezTo>
                    <a:cubicBezTo>
                      <a:pt x="410520" y="460512"/>
                      <a:pt x="424250" y="462157"/>
                      <a:pt x="433037" y="471066"/>
                    </a:cubicBezTo>
                    <a:lnTo>
                      <a:pt x="457339" y="495325"/>
                    </a:lnTo>
                    <a:lnTo>
                      <a:pt x="496194" y="456538"/>
                    </a:lnTo>
                    <a:lnTo>
                      <a:pt x="471892" y="432279"/>
                    </a:lnTo>
                    <a:cubicBezTo>
                      <a:pt x="462968" y="423507"/>
                      <a:pt x="461320" y="409801"/>
                      <a:pt x="467636" y="398974"/>
                    </a:cubicBezTo>
                    <a:cubicBezTo>
                      <a:pt x="476835" y="383486"/>
                      <a:pt x="483700" y="366765"/>
                      <a:pt x="488231" y="349496"/>
                    </a:cubicBezTo>
                    <a:cubicBezTo>
                      <a:pt x="491389" y="337435"/>
                      <a:pt x="502235" y="328937"/>
                      <a:pt x="514866" y="328937"/>
                    </a:cubicBezTo>
                    <a:lnTo>
                      <a:pt x="549191" y="328937"/>
                    </a:lnTo>
                    <a:lnTo>
                      <a:pt x="549191" y="274115"/>
                    </a:lnTo>
                    <a:lnTo>
                      <a:pt x="514866" y="274115"/>
                    </a:lnTo>
                    <a:cubicBezTo>
                      <a:pt x="502235" y="274115"/>
                      <a:pt x="491389" y="265617"/>
                      <a:pt x="488231" y="253556"/>
                    </a:cubicBezTo>
                    <a:cubicBezTo>
                      <a:pt x="483700" y="236287"/>
                      <a:pt x="476835" y="219566"/>
                      <a:pt x="467636" y="204078"/>
                    </a:cubicBezTo>
                    <a:cubicBezTo>
                      <a:pt x="461320" y="193251"/>
                      <a:pt x="462968" y="179545"/>
                      <a:pt x="471892" y="170773"/>
                    </a:cubicBezTo>
                    <a:lnTo>
                      <a:pt x="496194" y="146514"/>
                    </a:lnTo>
                    <a:lnTo>
                      <a:pt x="457339" y="107727"/>
                    </a:lnTo>
                    <a:lnTo>
                      <a:pt x="433037" y="131986"/>
                    </a:lnTo>
                    <a:cubicBezTo>
                      <a:pt x="424250" y="140895"/>
                      <a:pt x="410520" y="142540"/>
                      <a:pt x="399674" y="136235"/>
                    </a:cubicBezTo>
                    <a:cubicBezTo>
                      <a:pt x="384159" y="127052"/>
                      <a:pt x="367409" y="120199"/>
                      <a:pt x="350109" y="115676"/>
                    </a:cubicBezTo>
                    <a:cubicBezTo>
                      <a:pt x="338027" y="112524"/>
                      <a:pt x="329515" y="101696"/>
                      <a:pt x="329515" y="89087"/>
                    </a:cubicBezTo>
                    <a:lnTo>
                      <a:pt x="329515" y="54823"/>
                    </a:lnTo>
                    <a:close/>
                    <a:moveTo>
                      <a:pt x="247136" y="0"/>
                    </a:moveTo>
                    <a:lnTo>
                      <a:pt x="356974" y="0"/>
                    </a:lnTo>
                    <a:cubicBezTo>
                      <a:pt x="372077" y="0"/>
                      <a:pt x="384434" y="12335"/>
                      <a:pt x="384434" y="27411"/>
                    </a:cubicBezTo>
                    <a:lnTo>
                      <a:pt x="384434" y="68940"/>
                    </a:lnTo>
                    <a:cubicBezTo>
                      <a:pt x="392672" y="71818"/>
                      <a:pt x="400772" y="75107"/>
                      <a:pt x="408598" y="78945"/>
                    </a:cubicBezTo>
                    <a:lnTo>
                      <a:pt x="437980" y="49615"/>
                    </a:lnTo>
                    <a:cubicBezTo>
                      <a:pt x="443060" y="44407"/>
                      <a:pt x="450062" y="41528"/>
                      <a:pt x="457339" y="41528"/>
                    </a:cubicBezTo>
                    <a:cubicBezTo>
                      <a:pt x="464616" y="41528"/>
                      <a:pt x="471618" y="44407"/>
                      <a:pt x="476835" y="49615"/>
                    </a:cubicBezTo>
                    <a:lnTo>
                      <a:pt x="554408" y="127052"/>
                    </a:lnTo>
                    <a:cubicBezTo>
                      <a:pt x="565255" y="137743"/>
                      <a:pt x="565255" y="155149"/>
                      <a:pt x="554408" y="165839"/>
                    </a:cubicBezTo>
                    <a:lnTo>
                      <a:pt x="525026" y="195170"/>
                    </a:lnTo>
                    <a:cubicBezTo>
                      <a:pt x="528871" y="202982"/>
                      <a:pt x="532166" y="211068"/>
                      <a:pt x="535049" y="219292"/>
                    </a:cubicBezTo>
                    <a:lnTo>
                      <a:pt x="576650" y="219292"/>
                    </a:lnTo>
                    <a:cubicBezTo>
                      <a:pt x="591753" y="219292"/>
                      <a:pt x="604110" y="231627"/>
                      <a:pt x="604110" y="246703"/>
                    </a:cubicBezTo>
                    <a:lnTo>
                      <a:pt x="604110" y="356349"/>
                    </a:lnTo>
                    <a:cubicBezTo>
                      <a:pt x="604110" y="371425"/>
                      <a:pt x="591753" y="383760"/>
                      <a:pt x="576650" y="383760"/>
                    </a:cubicBezTo>
                    <a:lnTo>
                      <a:pt x="535187" y="383760"/>
                    </a:lnTo>
                    <a:cubicBezTo>
                      <a:pt x="532166" y="391984"/>
                      <a:pt x="528871" y="400070"/>
                      <a:pt x="525026" y="407882"/>
                    </a:cubicBezTo>
                    <a:lnTo>
                      <a:pt x="554408" y="437213"/>
                    </a:lnTo>
                    <a:cubicBezTo>
                      <a:pt x="565255" y="447903"/>
                      <a:pt x="565255" y="465309"/>
                      <a:pt x="554408" y="476000"/>
                    </a:cubicBezTo>
                    <a:lnTo>
                      <a:pt x="476835" y="553437"/>
                    </a:lnTo>
                    <a:cubicBezTo>
                      <a:pt x="466126" y="564265"/>
                      <a:pt x="448689" y="564265"/>
                      <a:pt x="437980" y="553437"/>
                    </a:cubicBezTo>
                    <a:lnTo>
                      <a:pt x="408598" y="524107"/>
                    </a:lnTo>
                    <a:cubicBezTo>
                      <a:pt x="400772" y="527945"/>
                      <a:pt x="392672" y="531234"/>
                      <a:pt x="384434" y="534112"/>
                    </a:cubicBezTo>
                    <a:lnTo>
                      <a:pt x="384434" y="575641"/>
                    </a:lnTo>
                    <a:cubicBezTo>
                      <a:pt x="384434" y="590717"/>
                      <a:pt x="372077" y="603052"/>
                      <a:pt x="356974" y="603052"/>
                    </a:cubicBezTo>
                    <a:lnTo>
                      <a:pt x="247136" y="603052"/>
                    </a:lnTo>
                    <a:cubicBezTo>
                      <a:pt x="232033" y="603052"/>
                      <a:pt x="219676" y="590717"/>
                      <a:pt x="219676" y="575641"/>
                    </a:cubicBezTo>
                    <a:lnTo>
                      <a:pt x="219676" y="534112"/>
                    </a:lnTo>
                    <a:cubicBezTo>
                      <a:pt x="211438" y="531234"/>
                      <a:pt x="203338" y="527945"/>
                      <a:pt x="195512" y="524107"/>
                    </a:cubicBezTo>
                    <a:lnTo>
                      <a:pt x="166130" y="553437"/>
                    </a:lnTo>
                    <a:cubicBezTo>
                      <a:pt x="155421" y="564265"/>
                      <a:pt x="137984" y="564265"/>
                      <a:pt x="127275" y="553437"/>
                    </a:cubicBezTo>
                    <a:lnTo>
                      <a:pt x="49702" y="476000"/>
                    </a:lnTo>
                    <a:cubicBezTo>
                      <a:pt x="44484" y="470792"/>
                      <a:pt x="41601" y="463802"/>
                      <a:pt x="41601" y="456538"/>
                    </a:cubicBezTo>
                    <a:cubicBezTo>
                      <a:pt x="41601" y="449274"/>
                      <a:pt x="44484" y="442284"/>
                      <a:pt x="49702" y="437213"/>
                    </a:cubicBezTo>
                    <a:lnTo>
                      <a:pt x="79083" y="407882"/>
                    </a:lnTo>
                    <a:cubicBezTo>
                      <a:pt x="75239" y="400070"/>
                      <a:pt x="71944" y="391984"/>
                      <a:pt x="69061" y="383760"/>
                    </a:cubicBezTo>
                    <a:lnTo>
                      <a:pt x="27460" y="383760"/>
                    </a:lnTo>
                    <a:cubicBezTo>
                      <a:pt x="12357" y="383760"/>
                      <a:pt x="0" y="371425"/>
                      <a:pt x="0" y="356349"/>
                    </a:cubicBezTo>
                    <a:lnTo>
                      <a:pt x="0" y="246703"/>
                    </a:lnTo>
                    <a:cubicBezTo>
                      <a:pt x="0" y="231627"/>
                      <a:pt x="12357" y="219292"/>
                      <a:pt x="27460" y="219292"/>
                    </a:cubicBezTo>
                    <a:lnTo>
                      <a:pt x="69061" y="219292"/>
                    </a:lnTo>
                    <a:cubicBezTo>
                      <a:pt x="71944" y="211068"/>
                      <a:pt x="75239" y="202982"/>
                      <a:pt x="79083" y="195170"/>
                    </a:cubicBezTo>
                    <a:lnTo>
                      <a:pt x="49702" y="165839"/>
                    </a:lnTo>
                    <a:cubicBezTo>
                      <a:pt x="38855" y="155149"/>
                      <a:pt x="38855" y="137743"/>
                      <a:pt x="49702" y="127052"/>
                    </a:cubicBezTo>
                    <a:lnTo>
                      <a:pt x="127275" y="49615"/>
                    </a:lnTo>
                    <a:cubicBezTo>
                      <a:pt x="137984" y="38787"/>
                      <a:pt x="155421" y="38787"/>
                      <a:pt x="166130" y="49615"/>
                    </a:cubicBezTo>
                    <a:lnTo>
                      <a:pt x="195512" y="78945"/>
                    </a:lnTo>
                    <a:cubicBezTo>
                      <a:pt x="203338" y="75107"/>
                      <a:pt x="211438" y="71818"/>
                      <a:pt x="219676" y="68940"/>
                    </a:cubicBezTo>
                    <a:lnTo>
                      <a:pt x="219676" y="27411"/>
                    </a:lnTo>
                    <a:cubicBezTo>
                      <a:pt x="219676" y="12335"/>
                      <a:pt x="232033" y="0"/>
                      <a:pt x="247136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dirty="0"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5" name="efficiency_158344">
                <a:extLst>
                  <a:ext uri="{FF2B5EF4-FFF2-40B4-BE49-F238E27FC236}">
                    <a16:creationId xmlns:a16="http://schemas.microsoft.com/office/drawing/2014/main" id="{FAAB4D92-9D08-49C1-92E5-F4F1820946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722778" y="3667712"/>
                <a:ext cx="587683" cy="586653"/>
              </a:xfrm>
              <a:custGeom>
                <a:avLst/>
                <a:gdLst>
                  <a:gd name="connsiteX0" fmla="*/ 360585 w 604110"/>
                  <a:gd name="connsiteY0" fmla="*/ 233916 h 603052"/>
                  <a:gd name="connsiteX1" fmla="*/ 380012 w 604110"/>
                  <a:gd name="connsiteY1" fmla="*/ 241933 h 603052"/>
                  <a:gd name="connsiteX2" fmla="*/ 380012 w 604110"/>
                  <a:gd name="connsiteY2" fmla="*/ 280718 h 603052"/>
                  <a:gd name="connsiteX3" fmla="*/ 297635 w 604110"/>
                  <a:gd name="connsiteY3" fmla="*/ 362947 h 603052"/>
                  <a:gd name="connsiteX4" fmla="*/ 278277 w 604110"/>
                  <a:gd name="connsiteY4" fmla="*/ 371033 h 603052"/>
                  <a:gd name="connsiteX5" fmla="*/ 258781 w 604110"/>
                  <a:gd name="connsiteY5" fmla="*/ 362947 h 603052"/>
                  <a:gd name="connsiteX6" fmla="*/ 222260 w 604110"/>
                  <a:gd name="connsiteY6" fmla="*/ 326355 h 603052"/>
                  <a:gd name="connsiteX7" fmla="*/ 222260 w 604110"/>
                  <a:gd name="connsiteY7" fmla="*/ 287707 h 603052"/>
                  <a:gd name="connsiteX8" fmla="*/ 260977 w 604110"/>
                  <a:gd name="connsiteY8" fmla="*/ 287707 h 603052"/>
                  <a:gd name="connsiteX9" fmla="*/ 278277 w 604110"/>
                  <a:gd name="connsiteY9" fmla="*/ 304838 h 603052"/>
                  <a:gd name="connsiteX10" fmla="*/ 341158 w 604110"/>
                  <a:gd name="connsiteY10" fmla="*/ 241933 h 603052"/>
                  <a:gd name="connsiteX11" fmla="*/ 360585 w 604110"/>
                  <a:gd name="connsiteY11" fmla="*/ 233916 h 603052"/>
                  <a:gd name="connsiteX12" fmla="*/ 274595 w 604110"/>
                  <a:gd name="connsiteY12" fmla="*/ 54823 h 603052"/>
                  <a:gd name="connsiteX13" fmla="*/ 274595 w 604110"/>
                  <a:gd name="connsiteY13" fmla="*/ 89087 h 603052"/>
                  <a:gd name="connsiteX14" fmla="*/ 254001 w 604110"/>
                  <a:gd name="connsiteY14" fmla="*/ 115676 h 603052"/>
                  <a:gd name="connsiteX15" fmla="*/ 204436 w 604110"/>
                  <a:gd name="connsiteY15" fmla="*/ 136235 h 603052"/>
                  <a:gd name="connsiteX16" fmla="*/ 171073 w 604110"/>
                  <a:gd name="connsiteY16" fmla="*/ 131986 h 603052"/>
                  <a:gd name="connsiteX17" fmla="*/ 146771 w 604110"/>
                  <a:gd name="connsiteY17" fmla="*/ 107727 h 603052"/>
                  <a:gd name="connsiteX18" fmla="*/ 107916 w 604110"/>
                  <a:gd name="connsiteY18" fmla="*/ 146514 h 603052"/>
                  <a:gd name="connsiteX19" fmla="*/ 132218 w 604110"/>
                  <a:gd name="connsiteY19" fmla="*/ 170773 h 603052"/>
                  <a:gd name="connsiteX20" fmla="*/ 136474 w 604110"/>
                  <a:gd name="connsiteY20" fmla="*/ 204078 h 603052"/>
                  <a:gd name="connsiteX21" fmla="*/ 115879 w 604110"/>
                  <a:gd name="connsiteY21" fmla="*/ 253556 h 603052"/>
                  <a:gd name="connsiteX22" fmla="*/ 89244 w 604110"/>
                  <a:gd name="connsiteY22" fmla="*/ 274115 h 603052"/>
                  <a:gd name="connsiteX23" fmla="*/ 54919 w 604110"/>
                  <a:gd name="connsiteY23" fmla="*/ 274115 h 603052"/>
                  <a:gd name="connsiteX24" fmla="*/ 54919 w 604110"/>
                  <a:gd name="connsiteY24" fmla="*/ 328937 h 603052"/>
                  <a:gd name="connsiteX25" fmla="*/ 89244 w 604110"/>
                  <a:gd name="connsiteY25" fmla="*/ 328937 h 603052"/>
                  <a:gd name="connsiteX26" fmla="*/ 115879 w 604110"/>
                  <a:gd name="connsiteY26" fmla="*/ 349496 h 603052"/>
                  <a:gd name="connsiteX27" fmla="*/ 136474 w 604110"/>
                  <a:gd name="connsiteY27" fmla="*/ 398974 h 603052"/>
                  <a:gd name="connsiteX28" fmla="*/ 132218 w 604110"/>
                  <a:gd name="connsiteY28" fmla="*/ 432279 h 603052"/>
                  <a:gd name="connsiteX29" fmla="*/ 107916 w 604110"/>
                  <a:gd name="connsiteY29" fmla="*/ 456538 h 603052"/>
                  <a:gd name="connsiteX30" fmla="*/ 146771 w 604110"/>
                  <a:gd name="connsiteY30" fmla="*/ 495325 h 603052"/>
                  <a:gd name="connsiteX31" fmla="*/ 171073 w 604110"/>
                  <a:gd name="connsiteY31" fmla="*/ 471066 h 603052"/>
                  <a:gd name="connsiteX32" fmla="*/ 204436 w 604110"/>
                  <a:gd name="connsiteY32" fmla="*/ 466817 h 603052"/>
                  <a:gd name="connsiteX33" fmla="*/ 254001 w 604110"/>
                  <a:gd name="connsiteY33" fmla="*/ 487376 h 603052"/>
                  <a:gd name="connsiteX34" fmla="*/ 274595 w 604110"/>
                  <a:gd name="connsiteY34" fmla="*/ 513965 h 603052"/>
                  <a:gd name="connsiteX35" fmla="*/ 274595 w 604110"/>
                  <a:gd name="connsiteY35" fmla="*/ 548229 h 603052"/>
                  <a:gd name="connsiteX36" fmla="*/ 329515 w 604110"/>
                  <a:gd name="connsiteY36" fmla="*/ 548229 h 603052"/>
                  <a:gd name="connsiteX37" fmla="*/ 329515 w 604110"/>
                  <a:gd name="connsiteY37" fmla="*/ 513965 h 603052"/>
                  <a:gd name="connsiteX38" fmla="*/ 350109 w 604110"/>
                  <a:gd name="connsiteY38" fmla="*/ 487376 h 603052"/>
                  <a:gd name="connsiteX39" fmla="*/ 399674 w 604110"/>
                  <a:gd name="connsiteY39" fmla="*/ 466817 h 603052"/>
                  <a:gd name="connsiteX40" fmla="*/ 433037 w 604110"/>
                  <a:gd name="connsiteY40" fmla="*/ 471066 h 603052"/>
                  <a:gd name="connsiteX41" fmla="*/ 457339 w 604110"/>
                  <a:gd name="connsiteY41" fmla="*/ 495325 h 603052"/>
                  <a:gd name="connsiteX42" fmla="*/ 496194 w 604110"/>
                  <a:gd name="connsiteY42" fmla="*/ 456538 h 603052"/>
                  <a:gd name="connsiteX43" fmla="*/ 471892 w 604110"/>
                  <a:gd name="connsiteY43" fmla="*/ 432279 h 603052"/>
                  <a:gd name="connsiteX44" fmla="*/ 467636 w 604110"/>
                  <a:gd name="connsiteY44" fmla="*/ 398974 h 603052"/>
                  <a:gd name="connsiteX45" fmla="*/ 488231 w 604110"/>
                  <a:gd name="connsiteY45" fmla="*/ 349496 h 603052"/>
                  <a:gd name="connsiteX46" fmla="*/ 514866 w 604110"/>
                  <a:gd name="connsiteY46" fmla="*/ 328937 h 603052"/>
                  <a:gd name="connsiteX47" fmla="*/ 549191 w 604110"/>
                  <a:gd name="connsiteY47" fmla="*/ 328937 h 603052"/>
                  <a:gd name="connsiteX48" fmla="*/ 549191 w 604110"/>
                  <a:gd name="connsiteY48" fmla="*/ 274115 h 603052"/>
                  <a:gd name="connsiteX49" fmla="*/ 514866 w 604110"/>
                  <a:gd name="connsiteY49" fmla="*/ 274115 h 603052"/>
                  <a:gd name="connsiteX50" fmla="*/ 488231 w 604110"/>
                  <a:gd name="connsiteY50" fmla="*/ 253556 h 603052"/>
                  <a:gd name="connsiteX51" fmla="*/ 467636 w 604110"/>
                  <a:gd name="connsiteY51" fmla="*/ 204078 h 603052"/>
                  <a:gd name="connsiteX52" fmla="*/ 471892 w 604110"/>
                  <a:gd name="connsiteY52" fmla="*/ 170773 h 603052"/>
                  <a:gd name="connsiteX53" fmla="*/ 496194 w 604110"/>
                  <a:gd name="connsiteY53" fmla="*/ 146514 h 603052"/>
                  <a:gd name="connsiteX54" fmla="*/ 457339 w 604110"/>
                  <a:gd name="connsiteY54" fmla="*/ 107727 h 603052"/>
                  <a:gd name="connsiteX55" fmla="*/ 433037 w 604110"/>
                  <a:gd name="connsiteY55" fmla="*/ 131986 h 603052"/>
                  <a:gd name="connsiteX56" fmla="*/ 399674 w 604110"/>
                  <a:gd name="connsiteY56" fmla="*/ 136235 h 603052"/>
                  <a:gd name="connsiteX57" fmla="*/ 350109 w 604110"/>
                  <a:gd name="connsiteY57" fmla="*/ 115676 h 603052"/>
                  <a:gd name="connsiteX58" fmla="*/ 329515 w 604110"/>
                  <a:gd name="connsiteY58" fmla="*/ 89087 h 603052"/>
                  <a:gd name="connsiteX59" fmla="*/ 329515 w 604110"/>
                  <a:gd name="connsiteY59" fmla="*/ 54823 h 603052"/>
                  <a:gd name="connsiteX60" fmla="*/ 247136 w 604110"/>
                  <a:gd name="connsiteY60" fmla="*/ 0 h 603052"/>
                  <a:gd name="connsiteX61" fmla="*/ 356974 w 604110"/>
                  <a:gd name="connsiteY61" fmla="*/ 0 h 603052"/>
                  <a:gd name="connsiteX62" fmla="*/ 384434 w 604110"/>
                  <a:gd name="connsiteY62" fmla="*/ 27411 h 603052"/>
                  <a:gd name="connsiteX63" fmla="*/ 384434 w 604110"/>
                  <a:gd name="connsiteY63" fmla="*/ 68940 h 603052"/>
                  <a:gd name="connsiteX64" fmla="*/ 408598 w 604110"/>
                  <a:gd name="connsiteY64" fmla="*/ 78945 h 603052"/>
                  <a:gd name="connsiteX65" fmla="*/ 437980 w 604110"/>
                  <a:gd name="connsiteY65" fmla="*/ 49615 h 603052"/>
                  <a:gd name="connsiteX66" fmla="*/ 457339 w 604110"/>
                  <a:gd name="connsiteY66" fmla="*/ 41528 h 603052"/>
                  <a:gd name="connsiteX67" fmla="*/ 476835 w 604110"/>
                  <a:gd name="connsiteY67" fmla="*/ 49615 h 603052"/>
                  <a:gd name="connsiteX68" fmla="*/ 554408 w 604110"/>
                  <a:gd name="connsiteY68" fmla="*/ 127052 h 603052"/>
                  <a:gd name="connsiteX69" fmla="*/ 554408 w 604110"/>
                  <a:gd name="connsiteY69" fmla="*/ 165839 h 603052"/>
                  <a:gd name="connsiteX70" fmla="*/ 525026 w 604110"/>
                  <a:gd name="connsiteY70" fmla="*/ 195170 h 603052"/>
                  <a:gd name="connsiteX71" fmla="*/ 535049 w 604110"/>
                  <a:gd name="connsiteY71" fmla="*/ 219292 h 603052"/>
                  <a:gd name="connsiteX72" fmla="*/ 576650 w 604110"/>
                  <a:gd name="connsiteY72" fmla="*/ 219292 h 603052"/>
                  <a:gd name="connsiteX73" fmla="*/ 604110 w 604110"/>
                  <a:gd name="connsiteY73" fmla="*/ 246703 h 603052"/>
                  <a:gd name="connsiteX74" fmla="*/ 604110 w 604110"/>
                  <a:gd name="connsiteY74" fmla="*/ 356349 h 603052"/>
                  <a:gd name="connsiteX75" fmla="*/ 576650 w 604110"/>
                  <a:gd name="connsiteY75" fmla="*/ 383760 h 603052"/>
                  <a:gd name="connsiteX76" fmla="*/ 535187 w 604110"/>
                  <a:gd name="connsiteY76" fmla="*/ 383760 h 603052"/>
                  <a:gd name="connsiteX77" fmla="*/ 525026 w 604110"/>
                  <a:gd name="connsiteY77" fmla="*/ 407882 h 603052"/>
                  <a:gd name="connsiteX78" fmla="*/ 554408 w 604110"/>
                  <a:gd name="connsiteY78" fmla="*/ 437213 h 603052"/>
                  <a:gd name="connsiteX79" fmla="*/ 554408 w 604110"/>
                  <a:gd name="connsiteY79" fmla="*/ 476000 h 603052"/>
                  <a:gd name="connsiteX80" fmla="*/ 476835 w 604110"/>
                  <a:gd name="connsiteY80" fmla="*/ 553437 h 603052"/>
                  <a:gd name="connsiteX81" fmla="*/ 437980 w 604110"/>
                  <a:gd name="connsiteY81" fmla="*/ 553437 h 603052"/>
                  <a:gd name="connsiteX82" fmla="*/ 408598 w 604110"/>
                  <a:gd name="connsiteY82" fmla="*/ 524107 h 603052"/>
                  <a:gd name="connsiteX83" fmla="*/ 384434 w 604110"/>
                  <a:gd name="connsiteY83" fmla="*/ 534112 h 603052"/>
                  <a:gd name="connsiteX84" fmla="*/ 384434 w 604110"/>
                  <a:gd name="connsiteY84" fmla="*/ 575641 h 603052"/>
                  <a:gd name="connsiteX85" fmla="*/ 356974 w 604110"/>
                  <a:gd name="connsiteY85" fmla="*/ 603052 h 603052"/>
                  <a:gd name="connsiteX86" fmla="*/ 247136 w 604110"/>
                  <a:gd name="connsiteY86" fmla="*/ 603052 h 603052"/>
                  <a:gd name="connsiteX87" fmla="*/ 219676 w 604110"/>
                  <a:gd name="connsiteY87" fmla="*/ 575641 h 603052"/>
                  <a:gd name="connsiteX88" fmla="*/ 219676 w 604110"/>
                  <a:gd name="connsiteY88" fmla="*/ 534112 h 603052"/>
                  <a:gd name="connsiteX89" fmla="*/ 195512 w 604110"/>
                  <a:gd name="connsiteY89" fmla="*/ 524107 h 603052"/>
                  <a:gd name="connsiteX90" fmla="*/ 166130 w 604110"/>
                  <a:gd name="connsiteY90" fmla="*/ 553437 h 603052"/>
                  <a:gd name="connsiteX91" fmla="*/ 127275 w 604110"/>
                  <a:gd name="connsiteY91" fmla="*/ 553437 h 603052"/>
                  <a:gd name="connsiteX92" fmla="*/ 49702 w 604110"/>
                  <a:gd name="connsiteY92" fmla="*/ 476000 h 603052"/>
                  <a:gd name="connsiteX93" fmla="*/ 41601 w 604110"/>
                  <a:gd name="connsiteY93" fmla="*/ 456538 h 603052"/>
                  <a:gd name="connsiteX94" fmla="*/ 49702 w 604110"/>
                  <a:gd name="connsiteY94" fmla="*/ 437213 h 603052"/>
                  <a:gd name="connsiteX95" fmla="*/ 79083 w 604110"/>
                  <a:gd name="connsiteY95" fmla="*/ 407882 h 603052"/>
                  <a:gd name="connsiteX96" fmla="*/ 69061 w 604110"/>
                  <a:gd name="connsiteY96" fmla="*/ 383760 h 603052"/>
                  <a:gd name="connsiteX97" fmla="*/ 27460 w 604110"/>
                  <a:gd name="connsiteY97" fmla="*/ 383760 h 603052"/>
                  <a:gd name="connsiteX98" fmla="*/ 0 w 604110"/>
                  <a:gd name="connsiteY98" fmla="*/ 356349 h 603052"/>
                  <a:gd name="connsiteX99" fmla="*/ 0 w 604110"/>
                  <a:gd name="connsiteY99" fmla="*/ 246703 h 603052"/>
                  <a:gd name="connsiteX100" fmla="*/ 27460 w 604110"/>
                  <a:gd name="connsiteY100" fmla="*/ 219292 h 603052"/>
                  <a:gd name="connsiteX101" fmla="*/ 69061 w 604110"/>
                  <a:gd name="connsiteY101" fmla="*/ 219292 h 603052"/>
                  <a:gd name="connsiteX102" fmla="*/ 79083 w 604110"/>
                  <a:gd name="connsiteY102" fmla="*/ 195170 h 603052"/>
                  <a:gd name="connsiteX103" fmla="*/ 49702 w 604110"/>
                  <a:gd name="connsiteY103" fmla="*/ 165839 h 603052"/>
                  <a:gd name="connsiteX104" fmla="*/ 49702 w 604110"/>
                  <a:gd name="connsiteY104" fmla="*/ 127052 h 603052"/>
                  <a:gd name="connsiteX105" fmla="*/ 127275 w 604110"/>
                  <a:gd name="connsiteY105" fmla="*/ 49615 h 603052"/>
                  <a:gd name="connsiteX106" fmla="*/ 166130 w 604110"/>
                  <a:gd name="connsiteY106" fmla="*/ 49615 h 603052"/>
                  <a:gd name="connsiteX107" fmla="*/ 195512 w 604110"/>
                  <a:gd name="connsiteY107" fmla="*/ 78945 h 603052"/>
                  <a:gd name="connsiteX108" fmla="*/ 219676 w 604110"/>
                  <a:gd name="connsiteY108" fmla="*/ 68940 h 603052"/>
                  <a:gd name="connsiteX109" fmla="*/ 219676 w 604110"/>
                  <a:gd name="connsiteY109" fmla="*/ 27411 h 603052"/>
                  <a:gd name="connsiteX110" fmla="*/ 247136 w 604110"/>
                  <a:gd name="connsiteY110" fmla="*/ 0 h 60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604110" h="603052">
                    <a:moveTo>
                      <a:pt x="360585" y="233916"/>
                    </a:moveTo>
                    <a:cubicBezTo>
                      <a:pt x="367621" y="233916"/>
                      <a:pt x="374658" y="236588"/>
                      <a:pt x="380012" y="241933"/>
                    </a:cubicBezTo>
                    <a:cubicBezTo>
                      <a:pt x="390721" y="252623"/>
                      <a:pt x="390721" y="270028"/>
                      <a:pt x="380012" y="280718"/>
                    </a:cubicBezTo>
                    <a:lnTo>
                      <a:pt x="297635" y="362947"/>
                    </a:lnTo>
                    <a:cubicBezTo>
                      <a:pt x="292281" y="368292"/>
                      <a:pt x="285279" y="371033"/>
                      <a:pt x="278277" y="371033"/>
                    </a:cubicBezTo>
                    <a:cubicBezTo>
                      <a:pt x="271137" y="371033"/>
                      <a:pt x="264135" y="368292"/>
                      <a:pt x="258781" y="362947"/>
                    </a:cubicBezTo>
                    <a:lnTo>
                      <a:pt x="222260" y="326355"/>
                    </a:lnTo>
                    <a:cubicBezTo>
                      <a:pt x="211414" y="315665"/>
                      <a:pt x="211414" y="298397"/>
                      <a:pt x="222260" y="287707"/>
                    </a:cubicBezTo>
                    <a:cubicBezTo>
                      <a:pt x="232969" y="276880"/>
                      <a:pt x="250268" y="276880"/>
                      <a:pt x="260977" y="287707"/>
                    </a:cubicBezTo>
                    <a:lnTo>
                      <a:pt x="278277" y="304838"/>
                    </a:lnTo>
                    <a:lnTo>
                      <a:pt x="341158" y="241933"/>
                    </a:lnTo>
                    <a:cubicBezTo>
                      <a:pt x="346512" y="236588"/>
                      <a:pt x="353549" y="233916"/>
                      <a:pt x="360585" y="233916"/>
                    </a:cubicBezTo>
                    <a:close/>
                    <a:moveTo>
                      <a:pt x="274595" y="54823"/>
                    </a:moveTo>
                    <a:lnTo>
                      <a:pt x="274595" y="89087"/>
                    </a:lnTo>
                    <a:cubicBezTo>
                      <a:pt x="274595" y="101696"/>
                      <a:pt x="266083" y="112524"/>
                      <a:pt x="254001" y="115676"/>
                    </a:cubicBezTo>
                    <a:cubicBezTo>
                      <a:pt x="236701" y="120199"/>
                      <a:pt x="219951" y="127052"/>
                      <a:pt x="204436" y="136235"/>
                    </a:cubicBezTo>
                    <a:cubicBezTo>
                      <a:pt x="193590" y="142540"/>
                      <a:pt x="179860" y="140895"/>
                      <a:pt x="171073" y="131986"/>
                    </a:cubicBezTo>
                    <a:lnTo>
                      <a:pt x="146771" y="107727"/>
                    </a:lnTo>
                    <a:lnTo>
                      <a:pt x="107916" y="146514"/>
                    </a:lnTo>
                    <a:lnTo>
                      <a:pt x="132218" y="170773"/>
                    </a:lnTo>
                    <a:cubicBezTo>
                      <a:pt x="141142" y="179545"/>
                      <a:pt x="142790" y="193251"/>
                      <a:pt x="136474" y="204078"/>
                    </a:cubicBezTo>
                    <a:cubicBezTo>
                      <a:pt x="127275" y="219566"/>
                      <a:pt x="120410" y="236287"/>
                      <a:pt x="115879" y="253556"/>
                    </a:cubicBezTo>
                    <a:cubicBezTo>
                      <a:pt x="112721" y="265617"/>
                      <a:pt x="101875" y="274115"/>
                      <a:pt x="89244" y="274115"/>
                    </a:cubicBezTo>
                    <a:lnTo>
                      <a:pt x="54919" y="274115"/>
                    </a:lnTo>
                    <a:lnTo>
                      <a:pt x="54919" y="328937"/>
                    </a:lnTo>
                    <a:lnTo>
                      <a:pt x="89244" y="328937"/>
                    </a:lnTo>
                    <a:cubicBezTo>
                      <a:pt x="101875" y="328937"/>
                      <a:pt x="112721" y="337435"/>
                      <a:pt x="115879" y="349496"/>
                    </a:cubicBezTo>
                    <a:cubicBezTo>
                      <a:pt x="120410" y="366765"/>
                      <a:pt x="127275" y="383486"/>
                      <a:pt x="136474" y="398974"/>
                    </a:cubicBezTo>
                    <a:cubicBezTo>
                      <a:pt x="142790" y="409801"/>
                      <a:pt x="141142" y="423507"/>
                      <a:pt x="132218" y="432279"/>
                    </a:cubicBezTo>
                    <a:lnTo>
                      <a:pt x="107916" y="456538"/>
                    </a:lnTo>
                    <a:lnTo>
                      <a:pt x="146771" y="495325"/>
                    </a:lnTo>
                    <a:lnTo>
                      <a:pt x="171073" y="471066"/>
                    </a:lnTo>
                    <a:cubicBezTo>
                      <a:pt x="179860" y="462157"/>
                      <a:pt x="193590" y="460512"/>
                      <a:pt x="204436" y="466817"/>
                    </a:cubicBezTo>
                    <a:cubicBezTo>
                      <a:pt x="219951" y="476000"/>
                      <a:pt x="236701" y="482853"/>
                      <a:pt x="254001" y="487376"/>
                    </a:cubicBezTo>
                    <a:cubicBezTo>
                      <a:pt x="266083" y="490528"/>
                      <a:pt x="274595" y="501356"/>
                      <a:pt x="274595" y="513965"/>
                    </a:cubicBezTo>
                    <a:lnTo>
                      <a:pt x="274595" y="548229"/>
                    </a:lnTo>
                    <a:lnTo>
                      <a:pt x="329515" y="548229"/>
                    </a:lnTo>
                    <a:lnTo>
                      <a:pt x="329515" y="513965"/>
                    </a:lnTo>
                    <a:cubicBezTo>
                      <a:pt x="329515" y="501356"/>
                      <a:pt x="338027" y="490528"/>
                      <a:pt x="350109" y="487376"/>
                    </a:cubicBezTo>
                    <a:cubicBezTo>
                      <a:pt x="367409" y="482853"/>
                      <a:pt x="384159" y="476000"/>
                      <a:pt x="399674" y="466817"/>
                    </a:cubicBezTo>
                    <a:cubicBezTo>
                      <a:pt x="410520" y="460512"/>
                      <a:pt x="424250" y="462157"/>
                      <a:pt x="433037" y="471066"/>
                    </a:cubicBezTo>
                    <a:lnTo>
                      <a:pt x="457339" y="495325"/>
                    </a:lnTo>
                    <a:lnTo>
                      <a:pt x="496194" y="456538"/>
                    </a:lnTo>
                    <a:lnTo>
                      <a:pt x="471892" y="432279"/>
                    </a:lnTo>
                    <a:cubicBezTo>
                      <a:pt x="462968" y="423507"/>
                      <a:pt x="461320" y="409801"/>
                      <a:pt x="467636" y="398974"/>
                    </a:cubicBezTo>
                    <a:cubicBezTo>
                      <a:pt x="476835" y="383486"/>
                      <a:pt x="483700" y="366765"/>
                      <a:pt x="488231" y="349496"/>
                    </a:cubicBezTo>
                    <a:cubicBezTo>
                      <a:pt x="491389" y="337435"/>
                      <a:pt x="502235" y="328937"/>
                      <a:pt x="514866" y="328937"/>
                    </a:cubicBezTo>
                    <a:lnTo>
                      <a:pt x="549191" y="328937"/>
                    </a:lnTo>
                    <a:lnTo>
                      <a:pt x="549191" y="274115"/>
                    </a:lnTo>
                    <a:lnTo>
                      <a:pt x="514866" y="274115"/>
                    </a:lnTo>
                    <a:cubicBezTo>
                      <a:pt x="502235" y="274115"/>
                      <a:pt x="491389" y="265617"/>
                      <a:pt x="488231" y="253556"/>
                    </a:cubicBezTo>
                    <a:cubicBezTo>
                      <a:pt x="483700" y="236287"/>
                      <a:pt x="476835" y="219566"/>
                      <a:pt x="467636" y="204078"/>
                    </a:cubicBezTo>
                    <a:cubicBezTo>
                      <a:pt x="461320" y="193251"/>
                      <a:pt x="462968" y="179545"/>
                      <a:pt x="471892" y="170773"/>
                    </a:cubicBezTo>
                    <a:lnTo>
                      <a:pt x="496194" y="146514"/>
                    </a:lnTo>
                    <a:lnTo>
                      <a:pt x="457339" y="107727"/>
                    </a:lnTo>
                    <a:lnTo>
                      <a:pt x="433037" y="131986"/>
                    </a:lnTo>
                    <a:cubicBezTo>
                      <a:pt x="424250" y="140895"/>
                      <a:pt x="410520" y="142540"/>
                      <a:pt x="399674" y="136235"/>
                    </a:cubicBezTo>
                    <a:cubicBezTo>
                      <a:pt x="384159" y="127052"/>
                      <a:pt x="367409" y="120199"/>
                      <a:pt x="350109" y="115676"/>
                    </a:cubicBezTo>
                    <a:cubicBezTo>
                      <a:pt x="338027" y="112524"/>
                      <a:pt x="329515" y="101696"/>
                      <a:pt x="329515" y="89087"/>
                    </a:cubicBezTo>
                    <a:lnTo>
                      <a:pt x="329515" y="54823"/>
                    </a:lnTo>
                    <a:close/>
                    <a:moveTo>
                      <a:pt x="247136" y="0"/>
                    </a:moveTo>
                    <a:lnTo>
                      <a:pt x="356974" y="0"/>
                    </a:lnTo>
                    <a:cubicBezTo>
                      <a:pt x="372077" y="0"/>
                      <a:pt x="384434" y="12335"/>
                      <a:pt x="384434" y="27411"/>
                    </a:cubicBezTo>
                    <a:lnTo>
                      <a:pt x="384434" y="68940"/>
                    </a:lnTo>
                    <a:cubicBezTo>
                      <a:pt x="392672" y="71818"/>
                      <a:pt x="400772" y="75107"/>
                      <a:pt x="408598" y="78945"/>
                    </a:cubicBezTo>
                    <a:lnTo>
                      <a:pt x="437980" y="49615"/>
                    </a:lnTo>
                    <a:cubicBezTo>
                      <a:pt x="443060" y="44407"/>
                      <a:pt x="450062" y="41528"/>
                      <a:pt x="457339" y="41528"/>
                    </a:cubicBezTo>
                    <a:cubicBezTo>
                      <a:pt x="464616" y="41528"/>
                      <a:pt x="471618" y="44407"/>
                      <a:pt x="476835" y="49615"/>
                    </a:cubicBezTo>
                    <a:lnTo>
                      <a:pt x="554408" y="127052"/>
                    </a:lnTo>
                    <a:cubicBezTo>
                      <a:pt x="565255" y="137743"/>
                      <a:pt x="565255" y="155149"/>
                      <a:pt x="554408" y="165839"/>
                    </a:cubicBezTo>
                    <a:lnTo>
                      <a:pt x="525026" y="195170"/>
                    </a:lnTo>
                    <a:cubicBezTo>
                      <a:pt x="528871" y="202982"/>
                      <a:pt x="532166" y="211068"/>
                      <a:pt x="535049" y="219292"/>
                    </a:cubicBezTo>
                    <a:lnTo>
                      <a:pt x="576650" y="219292"/>
                    </a:lnTo>
                    <a:cubicBezTo>
                      <a:pt x="591753" y="219292"/>
                      <a:pt x="604110" y="231627"/>
                      <a:pt x="604110" y="246703"/>
                    </a:cubicBezTo>
                    <a:lnTo>
                      <a:pt x="604110" y="356349"/>
                    </a:lnTo>
                    <a:cubicBezTo>
                      <a:pt x="604110" y="371425"/>
                      <a:pt x="591753" y="383760"/>
                      <a:pt x="576650" y="383760"/>
                    </a:cubicBezTo>
                    <a:lnTo>
                      <a:pt x="535187" y="383760"/>
                    </a:lnTo>
                    <a:cubicBezTo>
                      <a:pt x="532166" y="391984"/>
                      <a:pt x="528871" y="400070"/>
                      <a:pt x="525026" y="407882"/>
                    </a:cubicBezTo>
                    <a:lnTo>
                      <a:pt x="554408" y="437213"/>
                    </a:lnTo>
                    <a:cubicBezTo>
                      <a:pt x="565255" y="447903"/>
                      <a:pt x="565255" y="465309"/>
                      <a:pt x="554408" y="476000"/>
                    </a:cubicBezTo>
                    <a:lnTo>
                      <a:pt x="476835" y="553437"/>
                    </a:lnTo>
                    <a:cubicBezTo>
                      <a:pt x="466126" y="564265"/>
                      <a:pt x="448689" y="564265"/>
                      <a:pt x="437980" y="553437"/>
                    </a:cubicBezTo>
                    <a:lnTo>
                      <a:pt x="408598" y="524107"/>
                    </a:lnTo>
                    <a:cubicBezTo>
                      <a:pt x="400772" y="527945"/>
                      <a:pt x="392672" y="531234"/>
                      <a:pt x="384434" y="534112"/>
                    </a:cubicBezTo>
                    <a:lnTo>
                      <a:pt x="384434" y="575641"/>
                    </a:lnTo>
                    <a:cubicBezTo>
                      <a:pt x="384434" y="590717"/>
                      <a:pt x="372077" y="603052"/>
                      <a:pt x="356974" y="603052"/>
                    </a:cubicBezTo>
                    <a:lnTo>
                      <a:pt x="247136" y="603052"/>
                    </a:lnTo>
                    <a:cubicBezTo>
                      <a:pt x="232033" y="603052"/>
                      <a:pt x="219676" y="590717"/>
                      <a:pt x="219676" y="575641"/>
                    </a:cubicBezTo>
                    <a:lnTo>
                      <a:pt x="219676" y="534112"/>
                    </a:lnTo>
                    <a:cubicBezTo>
                      <a:pt x="211438" y="531234"/>
                      <a:pt x="203338" y="527945"/>
                      <a:pt x="195512" y="524107"/>
                    </a:cubicBezTo>
                    <a:lnTo>
                      <a:pt x="166130" y="553437"/>
                    </a:lnTo>
                    <a:cubicBezTo>
                      <a:pt x="155421" y="564265"/>
                      <a:pt x="137984" y="564265"/>
                      <a:pt x="127275" y="553437"/>
                    </a:cubicBezTo>
                    <a:lnTo>
                      <a:pt x="49702" y="476000"/>
                    </a:lnTo>
                    <a:cubicBezTo>
                      <a:pt x="44484" y="470792"/>
                      <a:pt x="41601" y="463802"/>
                      <a:pt x="41601" y="456538"/>
                    </a:cubicBezTo>
                    <a:cubicBezTo>
                      <a:pt x="41601" y="449274"/>
                      <a:pt x="44484" y="442284"/>
                      <a:pt x="49702" y="437213"/>
                    </a:cubicBezTo>
                    <a:lnTo>
                      <a:pt x="79083" y="407882"/>
                    </a:lnTo>
                    <a:cubicBezTo>
                      <a:pt x="75239" y="400070"/>
                      <a:pt x="71944" y="391984"/>
                      <a:pt x="69061" y="383760"/>
                    </a:cubicBezTo>
                    <a:lnTo>
                      <a:pt x="27460" y="383760"/>
                    </a:lnTo>
                    <a:cubicBezTo>
                      <a:pt x="12357" y="383760"/>
                      <a:pt x="0" y="371425"/>
                      <a:pt x="0" y="356349"/>
                    </a:cubicBezTo>
                    <a:lnTo>
                      <a:pt x="0" y="246703"/>
                    </a:lnTo>
                    <a:cubicBezTo>
                      <a:pt x="0" y="231627"/>
                      <a:pt x="12357" y="219292"/>
                      <a:pt x="27460" y="219292"/>
                    </a:cubicBezTo>
                    <a:lnTo>
                      <a:pt x="69061" y="219292"/>
                    </a:lnTo>
                    <a:cubicBezTo>
                      <a:pt x="71944" y="211068"/>
                      <a:pt x="75239" y="202982"/>
                      <a:pt x="79083" y="195170"/>
                    </a:cubicBezTo>
                    <a:lnTo>
                      <a:pt x="49702" y="165839"/>
                    </a:lnTo>
                    <a:cubicBezTo>
                      <a:pt x="38855" y="155149"/>
                      <a:pt x="38855" y="137743"/>
                      <a:pt x="49702" y="127052"/>
                    </a:cubicBezTo>
                    <a:lnTo>
                      <a:pt x="127275" y="49615"/>
                    </a:lnTo>
                    <a:cubicBezTo>
                      <a:pt x="137984" y="38787"/>
                      <a:pt x="155421" y="38787"/>
                      <a:pt x="166130" y="49615"/>
                    </a:cubicBezTo>
                    <a:lnTo>
                      <a:pt x="195512" y="78945"/>
                    </a:lnTo>
                    <a:cubicBezTo>
                      <a:pt x="203338" y="75107"/>
                      <a:pt x="211438" y="71818"/>
                      <a:pt x="219676" y="68940"/>
                    </a:cubicBezTo>
                    <a:lnTo>
                      <a:pt x="219676" y="27411"/>
                    </a:lnTo>
                    <a:cubicBezTo>
                      <a:pt x="219676" y="12335"/>
                      <a:pt x="232033" y="0"/>
                      <a:pt x="247136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dirty="0"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  <p:sp>
            <p:nvSpPr>
              <p:cNvPr id="26" name="efficiency_158344">
                <a:extLst>
                  <a:ext uri="{FF2B5EF4-FFF2-40B4-BE49-F238E27FC236}">
                    <a16:creationId xmlns:a16="http://schemas.microsoft.com/office/drawing/2014/main" id="{C68C2936-459D-4BB1-96D3-51C37B5BB81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9023697" y="3712580"/>
                <a:ext cx="587683" cy="586653"/>
              </a:xfrm>
              <a:custGeom>
                <a:avLst/>
                <a:gdLst>
                  <a:gd name="connsiteX0" fmla="*/ 360585 w 604110"/>
                  <a:gd name="connsiteY0" fmla="*/ 233916 h 603052"/>
                  <a:gd name="connsiteX1" fmla="*/ 380012 w 604110"/>
                  <a:gd name="connsiteY1" fmla="*/ 241933 h 603052"/>
                  <a:gd name="connsiteX2" fmla="*/ 380012 w 604110"/>
                  <a:gd name="connsiteY2" fmla="*/ 280718 h 603052"/>
                  <a:gd name="connsiteX3" fmla="*/ 297635 w 604110"/>
                  <a:gd name="connsiteY3" fmla="*/ 362947 h 603052"/>
                  <a:gd name="connsiteX4" fmla="*/ 278277 w 604110"/>
                  <a:gd name="connsiteY4" fmla="*/ 371033 h 603052"/>
                  <a:gd name="connsiteX5" fmla="*/ 258781 w 604110"/>
                  <a:gd name="connsiteY5" fmla="*/ 362947 h 603052"/>
                  <a:gd name="connsiteX6" fmla="*/ 222260 w 604110"/>
                  <a:gd name="connsiteY6" fmla="*/ 326355 h 603052"/>
                  <a:gd name="connsiteX7" fmla="*/ 222260 w 604110"/>
                  <a:gd name="connsiteY7" fmla="*/ 287707 h 603052"/>
                  <a:gd name="connsiteX8" fmla="*/ 260977 w 604110"/>
                  <a:gd name="connsiteY8" fmla="*/ 287707 h 603052"/>
                  <a:gd name="connsiteX9" fmla="*/ 278277 w 604110"/>
                  <a:gd name="connsiteY9" fmla="*/ 304838 h 603052"/>
                  <a:gd name="connsiteX10" fmla="*/ 341158 w 604110"/>
                  <a:gd name="connsiteY10" fmla="*/ 241933 h 603052"/>
                  <a:gd name="connsiteX11" fmla="*/ 360585 w 604110"/>
                  <a:gd name="connsiteY11" fmla="*/ 233916 h 603052"/>
                  <a:gd name="connsiteX12" fmla="*/ 274595 w 604110"/>
                  <a:gd name="connsiteY12" fmla="*/ 54823 h 603052"/>
                  <a:gd name="connsiteX13" fmla="*/ 274595 w 604110"/>
                  <a:gd name="connsiteY13" fmla="*/ 89087 h 603052"/>
                  <a:gd name="connsiteX14" fmla="*/ 254001 w 604110"/>
                  <a:gd name="connsiteY14" fmla="*/ 115676 h 603052"/>
                  <a:gd name="connsiteX15" fmla="*/ 204436 w 604110"/>
                  <a:gd name="connsiteY15" fmla="*/ 136235 h 603052"/>
                  <a:gd name="connsiteX16" fmla="*/ 171073 w 604110"/>
                  <a:gd name="connsiteY16" fmla="*/ 131986 h 603052"/>
                  <a:gd name="connsiteX17" fmla="*/ 146771 w 604110"/>
                  <a:gd name="connsiteY17" fmla="*/ 107727 h 603052"/>
                  <a:gd name="connsiteX18" fmla="*/ 107916 w 604110"/>
                  <a:gd name="connsiteY18" fmla="*/ 146514 h 603052"/>
                  <a:gd name="connsiteX19" fmla="*/ 132218 w 604110"/>
                  <a:gd name="connsiteY19" fmla="*/ 170773 h 603052"/>
                  <a:gd name="connsiteX20" fmla="*/ 136474 w 604110"/>
                  <a:gd name="connsiteY20" fmla="*/ 204078 h 603052"/>
                  <a:gd name="connsiteX21" fmla="*/ 115879 w 604110"/>
                  <a:gd name="connsiteY21" fmla="*/ 253556 h 603052"/>
                  <a:gd name="connsiteX22" fmla="*/ 89244 w 604110"/>
                  <a:gd name="connsiteY22" fmla="*/ 274115 h 603052"/>
                  <a:gd name="connsiteX23" fmla="*/ 54919 w 604110"/>
                  <a:gd name="connsiteY23" fmla="*/ 274115 h 603052"/>
                  <a:gd name="connsiteX24" fmla="*/ 54919 w 604110"/>
                  <a:gd name="connsiteY24" fmla="*/ 328937 h 603052"/>
                  <a:gd name="connsiteX25" fmla="*/ 89244 w 604110"/>
                  <a:gd name="connsiteY25" fmla="*/ 328937 h 603052"/>
                  <a:gd name="connsiteX26" fmla="*/ 115879 w 604110"/>
                  <a:gd name="connsiteY26" fmla="*/ 349496 h 603052"/>
                  <a:gd name="connsiteX27" fmla="*/ 136474 w 604110"/>
                  <a:gd name="connsiteY27" fmla="*/ 398974 h 603052"/>
                  <a:gd name="connsiteX28" fmla="*/ 132218 w 604110"/>
                  <a:gd name="connsiteY28" fmla="*/ 432279 h 603052"/>
                  <a:gd name="connsiteX29" fmla="*/ 107916 w 604110"/>
                  <a:gd name="connsiteY29" fmla="*/ 456538 h 603052"/>
                  <a:gd name="connsiteX30" fmla="*/ 146771 w 604110"/>
                  <a:gd name="connsiteY30" fmla="*/ 495325 h 603052"/>
                  <a:gd name="connsiteX31" fmla="*/ 171073 w 604110"/>
                  <a:gd name="connsiteY31" fmla="*/ 471066 h 603052"/>
                  <a:gd name="connsiteX32" fmla="*/ 204436 w 604110"/>
                  <a:gd name="connsiteY32" fmla="*/ 466817 h 603052"/>
                  <a:gd name="connsiteX33" fmla="*/ 254001 w 604110"/>
                  <a:gd name="connsiteY33" fmla="*/ 487376 h 603052"/>
                  <a:gd name="connsiteX34" fmla="*/ 274595 w 604110"/>
                  <a:gd name="connsiteY34" fmla="*/ 513965 h 603052"/>
                  <a:gd name="connsiteX35" fmla="*/ 274595 w 604110"/>
                  <a:gd name="connsiteY35" fmla="*/ 548229 h 603052"/>
                  <a:gd name="connsiteX36" fmla="*/ 329515 w 604110"/>
                  <a:gd name="connsiteY36" fmla="*/ 548229 h 603052"/>
                  <a:gd name="connsiteX37" fmla="*/ 329515 w 604110"/>
                  <a:gd name="connsiteY37" fmla="*/ 513965 h 603052"/>
                  <a:gd name="connsiteX38" fmla="*/ 350109 w 604110"/>
                  <a:gd name="connsiteY38" fmla="*/ 487376 h 603052"/>
                  <a:gd name="connsiteX39" fmla="*/ 399674 w 604110"/>
                  <a:gd name="connsiteY39" fmla="*/ 466817 h 603052"/>
                  <a:gd name="connsiteX40" fmla="*/ 433037 w 604110"/>
                  <a:gd name="connsiteY40" fmla="*/ 471066 h 603052"/>
                  <a:gd name="connsiteX41" fmla="*/ 457339 w 604110"/>
                  <a:gd name="connsiteY41" fmla="*/ 495325 h 603052"/>
                  <a:gd name="connsiteX42" fmla="*/ 496194 w 604110"/>
                  <a:gd name="connsiteY42" fmla="*/ 456538 h 603052"/>
                  <a:gd name="connsiteX43" fmla="*/ 471892 w 604110"/>
                  <a:gd name="connsiteY43" fmla="*/ 432279 h 603052"/>
                  <a:gd name="connsiteX44" fmla="*/ 467636 w 604110"/>
                  <a:gd name="connsiteY44" fmla="*/ 398974 h 603052"/>
                  <a:gd name="connsiteX45" fmla="*/ 488231 w 604110"/>
                  <a:gd name="connsiteY45" fmla="*/ 349496 h 603052"/>
                  <a:gd name="connsiteX46" fmla="*/ 514866 w 604110"/>
                  <a:gd name="connsiteY46" fmla="*/ 328937 h 603052"/>
                  <a:gd name="connsiteX47" fmla="*/ 549191 w 604110"/>
                  <a:gd name="connsiteY47" fmla="*/ 328937 h 603052"/>
                  <a:gd name="connsiteX48" fmla="*/ 549191 w 604110"/>
                  <a:gd name="connsiteY48" fmla="*/ 274115 h 603052"/>
                  <a:gd name="connsiteX49" fmla="*/ 514866 w 604110"/>
                  <a:gd name="connsiteY49" fmla="*/ 274115 h 603052"/>
                  <a:gd name="connsiteX50" fmla="*/ 488231 w 604110"/>
                  <a:gd name="connsiteY50" fmla="*/ 253556 h 603052"/>
                  <a:gd name="connsiteX51" fmla="*/ 467636 w 604110"/>
                  <a:gd name="connsiteY51" fmla="*/ 204078 h 603052"/>
                  <a:gd name="connsiteX52" fmla="*/ 471892 w 604110"/>
                  <a:gd name="connsiteY52" fmla="*/ 170773 h 603052"/>
                  <a:gd name="connsiteX53" fmla="*/ 496194 w 604110"/>
                  <a:gd name="connsiteY53" fmla="*/ 146514 h 603052"/>
                  <a:gd name="connsiteX54" fmla="*/ 457339 w 604110"/>
                  <a:gd name="connsiteY54" fmla="*/ 107727 h 603052"/>
                  <a:gd name="connsiteX55" fmla="*/ 433037 w 604110"/>
                  <a:gd name="connsiteY55" fmla="*/ 131986 h 603052"/>
                  <a:gd name="connsiteX56" fmla="*/ 399674 w 604110"/>
                  <a:gd name="connsiteY56" fmla="*/ 136235 h 603052"/>
                  <a:gd name="connsiteX57" fmla="*/ 350109 w 604110"/>
                  <a:gd name="connsiteY57" fmla="*/ 115676 h 603052"/>
                  <a:gd name="connsiteX58" fmla="*/ 329515 w 604110"/>
                  <a:gd name="connsiteY58" fmla="*/ 89087 h 603052"/>
                  <a:gd name="connsiteX59" fmla="*/ 329515 w 604110"/>
                  <a:gd name="connsiteY59" fmla="*/ 54823 h 603052"/>
                  <a:gd name="connsiteX60" fmla="*/ 247136 w 604110"/>
                  <a:gd name="connsiteY60" fmla="*/ 0 h 603052"/>
                  <a:gd name="connsiteX61" fmla="*/ 356974 w 604110"/>
                  <a:gd name="connsiteY61" fmla="*/ 0 h 603052"/>
                  <a:gd name="connsiteX62" fmla="*/ 384434 w 604110"/>
                  <a:gd name="connsiteY62" fmla="*/ 27411 h 603052"/>
                  <a:gd name="connsiteX63" fmla="*/ 384434 w 604110"/>
                  <a:gd name="connsiteY63" fmla="*/ 68940 h 603052"/>
                  <a:gd name="connsiteX64" fmla="*/ 408598 w 604110"/>
                  <a:gd name="connsiteY64" fmla="*/ 78945 h 603052"/>
                  <a:gd name="connsiteX65" fmla="*/ 437980 w 604110"/>
                  <a:gd name="connsiteY65" fmla="*/ 49615 h 603052"/>
                  <a:gd name="connsiteX66" fmla="*/ 457339 w 604110"/>
                  <a:gd name="connsiteY66" fmla="*/ 41528 h 603052"/>
                  <a:gd name="connsiteX67" fmla="*/ 476835 w 604110"/>
                  <a:gd name="connsiteY67" fmla="*/ 49615 h 603052"/>
                  <a:gd name="connsiteX68" fmla="*/ 554408 w 604110"/>
                  <a:gd name="connsiteY68" fmla="*/ 127052 h 603052"/>
                  <a:gd name="connsiteX69" fmla="*/ 554408 w 604110"/>
                  <a:gd name="connsiteY69" fmla="*/ 165839 h 603052"/>
                  <a:gd name="connsiteX70" fmla="*/ 525026 w 604110"/>
                  <a:gd name="connsiteY70" fmla="*/ 195170 h 603052"/>
                  <a:gd name="connsiteX71" fmla="*/ 535049 w 604110"/>
                  <a:gd name="connsiteY71" fmla="*/ 219292 h 603052"/>
                  <a:gd name="connsiteX72" fmla="*/ 576650 w 604110"/>
                  <a:gd name="connsiteY72" fmla="*/ 219292 h 603052"/>
                  <a:gd name="connsiteX73" fmla="*/ 604110 w 604110"/>
                  <a:gd name="connsiteY73" fmla="*/ 246703 h 603052"/>
                  <a:gd name="connsiteX74" fmla="*/ 604110 w 604110"/>
                  <a:gd name="connsiteY74" fmla="*/ 356349 h 603052"/>
                  <a:gd name="connsiteX75" fmla="*/ 576650 w 604110"/>
                  <a:gd name="connsiteY75" fmla="*/ 383760 h 603052"/>
                  <a:gd name="connsiteX76" fmla="*/ 535187 w 604110"/>
                  <a:gd name="connsiteY76" fmla="*/ 383760 h 603052"/>
                  <a:gd name="connsiteX77" fmla="*/ 525026 w 604110"/>
                  <a:gd name="connsiteY77" fmla="*/ 407882 h 603052"/>
                  <a:gd name="connsiteX78" fmla="*/ 554408 w 604110"/>
                  <a:gd name="connsiteY78" fmla="*/ 437213 h 603052"/>
                  <a:gd name="connsiteX79" fmla="*/ 554408 w 604110"/>
                  <a:gd name="connsiteY79" fmla="*/ 476000 h 603052"/>
                  <a:gd name="connsiteX80" fmla="*/ 476835 w 604110"/>
                  <a:gd name="connsiteY80" fmla="*/ 553437 h 603052"/>
                  <a:gd name="connsiteX81" fmla="*/ 437980 w 604110"/>
                  <a:gd name="connsiteY81" fmla="*/ 553437 h 603052"/>
                  <a:gd name="connsiteX82" fmla="*/ 408598 w 604110"/>
                  <a:gd name="connsiteY82" fmla="*/ 524107 h 603052"/>
                  <a:gd name="connsiteX83" fmla="*/ 384434 w 604110"/>
                  <a:gd name="connsiteY83" fmla="*/ 534112 h 603052"/>
                  <a:gd name="connsiteX84" fmla="*/ 384434 w 604110"/>
                  <a:gd name="connsiteY84" fmla="*/ 575641 h 603052"/>
                  <a:gd name="connsiteX85" fmla="*/ 356974 w 604110"/>
                  <a:gd name="connsiteY85" fmla="*/ 603052 h 603052"/>
                  <a:gd name="connsiteX86" fmla="*/ 247136 w 604110"/>
                  <a:gd name="connsiteY86" fmla="*/ 603052 h 603052"/>
                  <a:gd name="connsiteX87" fmla="*/ 219676 w 604110"/>
                  <a:gd name="connsiteY87" fmla="*/ 575641 h 603052"/>
                  <a:gd name="connsiteX88" fmla="*/ 219676 w 604110"/>
                  <a:gd name="connsiteY88" fmla="*/ 534112 h 603052"/>
                  <a:gd name="connsiteX89" fmla="*/ 195512 w 604110"/>
                  <a:gd name="connsiteY89" fmla="*/ 524107 h 603052"/>
                  <a:gd name="connsiteX90" fmla="*/ 166130 w 604110"/>
                  <a:gd name="connsiteY90" fmla="*/ 553437 h 603052"/>
                  <a:gd name="connsiteX91" fmla="*/ 127275 w 604110"/>
                  <a:gd name="connsiteY91" fmla="*/ 553437 h 603052"/>
                  <a:gd name="connsiteX92" fmla="*/ 49702 w 604110"/>
                  <a:gd name="connsiteY92" fmla="*/ 476000 h 603052"/>
                  <a:gd name="connsiteX93" fmla="*/ 41601 w 604110"/>
                  <a:gd name="connsiteY93" fmla="*/ 456538 h 603052"/>
                  <a:gd name="connsiteX94" fmla="*/ 49702 w 604110"/>
                  <a:gd name="connsiteY94" fmla="*/ 437213 h 603052"/>
                  <a:gd name="connsiteX95" fmla="*/ 79083 w 604110"/>
                  <a:gd name="connsiteY95" fmla="*/ 407882 h 603052"/>
                  <a:gd name="connsiteX96" fmla="*/ 69061 w 604110"/>
                  <a:gd name="connsiteY96" fmla="*/ 383760 h 603052"/>
                  <a:gd name="connsiteX97" fmla="*/ 27460 w 604110"/>
                  <a:gd name="connsiteY97" fmla="*/ 383760 h 603052"/>
                  <a:gd name="connsiteX98" fmla="*/ 0 w 604110"/>
                  <a:gd name="connsiteY98" fmla="*/ 356349 h 603052"/>
                  <a:gd name="connsiteX99" fmla="*/ 0 w 604110"/>
                  <a:gd name="connsiteY99" fmla="*/ 246703 h 603052"/>
                  <a:gd name="connsiteX100" fmla="*/ 27460 w 604110"/>
                  <a:gd name="connsiteY100" fmla="*/ 219292 h 603052"/>
                  <a:gd name="connsiteX101" fmla="*/ 69061 w 604110"/>
                  <a:gd name="connsiteY101" fmla="*/ 219292 h 603052"/>
                  <a:gd name="connsiteX102" fmla="*/ 79083 w 604110"/>
                  <a:gd name="connsiteY102" fmla="*/ 195170 h 603052"/>
                  <a:gd name="connsiteX103" fmla="*/ 49702 w 604110"/>
                  <a:gd name="connsiteY103" fmla="*/ 165839 h 603052"/>
                  <a:gd name="connsiteX104" fmla="*/ 49702 w 604110"/>
                  <a:gd name="connsiteY104" fmla="*/ 127052 h 603052"/>
                  <a:gd name="connsiteX105" fmla="*/ 127275 w 604110"/>
                  <a:gd name="connsiteY105" fmla="*/ 49615 h 603052"/>
                  <a:gd name="connsiteX106" fmla="*/ 166130 w 604110"/>
                  <a:gd name="connsiteY106" fmla="*/ 49615 h 603052"/>
                  <a:gd name="connsiteX107" fmla="*/ 195512 w 604110"/>
                  <a:gd name="connsiteY107" fmla="*/ 78945 h 603052"/>
                  <a:gd name="connsiteX108" fmla="*/ 219676 w 604110"/>
                  <a:gd name="connsiteY108" fmla="*/ 68940 h 603052"/>
                  <a:gd name="connsiteX109" fmla="*/ 219676 w 604110"/>
                  <a:gd name="connsiteY109" fmla="*/ 27411 h 603052"/>
                  <a:gd name="connsiteX110" fmla="*/ 247136 w 604110"/>
                  <a:gd name="connsiteY110" fmla="*/ 0 h 60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604110" h="603052">
                    <a:moveTo>
                      <a:pt x="360585" y="233916"/>
                    </a:moveTo>
                    <a:cubicBezTo>
                      <a:pt x="367621" y="233916"/>
                      <a:pt x="374658" y="236588"/>
                      <a:pt x="380012" y="241933"/>
                    </a:cubicBezTo>
                    <a:cubicBezTo>
                      <a:pt x="390721" y="252623"/>
                      <a:pt x="390721" y="270028"/>
                      <a:pt x="380012" y="280718"/>
                    </a:cubicBezTo>
                    <a:lnTo>
                      <a:pt x="297635" y="362947"/>
                    </a:lnTo>
                    <a:cubicBezTo>
                      <a:pt x="292281" y="368292"/>
                      <a:pt x="285279" y="371033"/>
                      <a:pt x="278277" y="371033"/>
                    </a:cubicBezTo>
                    <a:cubicBezTo>
                      <a:pt x="271137" y="371033"/>
                      <a:pt x="264135" y="368292"/>
                      <a:pt x="258781" y="362947"/>
                    </a:cubicBezTo>
                    <a:lnTo>
                      <a:pt x="222260" y="326355"/>
                    </a:lnTo>
                    <a:cubicBezTo>
                      <a:pt x="211414" y="315665"/>
                      <a:pt x="211414" y="298397"/>
                      <a:pt x="222260" y="287707"/>
                    </a:cubicBezTo>
                    <a:cubicBezTo>
                      <a:pt x="232969" y="276880"/>
                      <a:pt x="250268" y="276880"/>
                      <a:pt x="260977" y="287707"/>
                    </a:cubicBezTo>
                    <a:lnTo>
                      <a:pt x="278277" y="304838"/>
                    </a:lnTo>
                    <a:lnTo>
                      <a:pt x="341158" y="241933"/>
                    </a:lnTo>
                    <a:cubicBezTo>
                      <a:pt x="346512" y="236588"/>
                      <a:pt x="353549" y="233916"/>
                      <a:pt x="360585" y="233916"/>
                    </a:cubicBezTo>
                    <a:close/>
                    <a:moveTo>
                      <a:pt x="274595" y="54823"/>
                    </a:moveTo>
                    <a:lnTo>
                      <a:pt x="274595" y="89087"/>
                    </a:lnTo>
                    <a:cubicBezTo>
                      <a:pt x="274595" y="101696"/>
                      <a:pt x="266083" y="112524"/>
                      <a:pt x="254001" y="115676"/>
                    </a:cubicBezTo>
                    <a:cubicBezTo>
                      <a:pt x="236701" y="120199"/>
                      <a:pt x="219951" y="127052"/>
                      <a:pt x="204436" y="136235"/>
                    </a:cubicBezTo>
                    <a:cubicBezTo>
                      <a:pt x="193590" y="142540"/>
                      <a:pt x="179860" y="140895"/>
                      <a:pt x="171073" y="131986"/>
                    </a:cubicBezTo>
                    <a:lnTo>
                      <a:pt x="146771" y="107727"/>
                    </a:lnTo>
                    <a:lnTo>
                      <a:pt x="107916" y="146514"/>
                    </a:lnTo>
                    <a:lnTo>
                      <a:pt x="132218" y="170773"/>
                    </a:lnTo>
                    <a:cubicBezTo>
                      <a:pt x="141142" y="179545"/>
                      <a:pt x="142790" y="193251"/>
                      <a:pt x="136474" y="204078"/>
                    </a:cubicBezTo>
                    <a:cubicBezTo>
                      <a:pt x="127275" y="219566"/>
                      <a:pt x="120410" y="236287"/>
                      <a:pt x="115879" y="253556"/>
                    </a:cubicBezTo>
                    <a:cubicBezTo>
                      <a:pt x="112721" y="265617"/>
                      <a:pt x="101875" y="274115"/>
                      <a:pt x="89244" y="274115"/>
                    </a:cubicBezTo>
                    <a:lnTo>
                      <a:pt x="54919" y="274115"/>
                    </a:lnTo>
                    <a:lnTo>
                      <a:pt x="54919" y="328937"/>
                    </a:lnTo>
                    <a:lnTo>
                      <a:pt x="89244" y="328937"/>
                    </a:lnTo>
                    <a:cubicBezTo>
                      <a:pt x="101875" y="328937"/>
                      <a:pt x="112721" y="337435"/>
                      <a:pt x="115879" y="349496"/>
                    </a:cubicBezTo>
                    <a:cubicBezTo>
                      <a:pt x="120410" y="366765"/>
                      <a:pt x="127275" y="383486"/>
                      <a:pt x="136474" y="398974"/>
                    </a:cubicBezTo>
                    <a:cubicBezTo>
                      <a:pt x="142790" y="409801"/>
                      <a:pt x="141142" y="423507"/>
                      <a:pt x="132218" y="432279"/>
                    </a:cubicBezTo>
                    <a:lnTo>
                      <a:pt x="107916" y="456538"/>
                    </a:lnTo>
                    <a:lnTo>
                      <a:pt x="146771" y="495325"/>
                    </a:lnTo>
                    <a:lnTo>
                      <a:pt x="171073" y="471066"/>
                    </a:lnTo>
                    <a:cubicBezTo>
                      <a:pt x="179860" y="462157"/>
                      <a:pt x="193590" y="460512"/>
                      <a:pt x="204436" y="466817"/>
                    </a:cubicBezTo>
                    <a:cubicBezTo>
                      <a:pt x="219951" y="476000"/>
                      <a:pt x="236701" y="482853"/>
                      <a:pt x="254001" y="487376"/>
                    </a:cubicBezTo>
                    <a:cubicBezTo>
                      <a:pt x="266083" y="490528"/>
                      <a:pt x="274595" y="501356"/>
                      <a:pt x="274595" y="513965"/>
                    </a:cubicBezTo>
                    <a:lnTo>
                      <a:pt x="274595" y="548229"/>
                    </a:lnTo>
                    <a:lnTo>
                      <a:pt x="329515" y="548229"/>
                    </a:lnTo>
                    <a:lnTo>
                      <a:pt x="329515" y="513965"/>
                    </a:lnTo>
                    <a:cubicBezTo>
                      <a:pt x="329515" y="501356"/>
                      <a:pt x="338027" y="490528"/>
                      <a:pt x="350109" y="487376"/>
                    </a:cubicBezTo>
                    <a:cubicBezTo>
                      <a:pt x="367409" y="482853"/>
                      <a:pt x="384159" y="476000"/>
                      <a:pt x="399674" y="466817"/>
                    </a:cubicBezTo>
                    <a:cubicBezTo>
                      <a:pt x="410520" y="460512"/>
                      <a:pt x="424250" y="462157"/>
                      <a:pt x="433037" y="471066"/>
                    </a:cubicBezTo>
                    <a:lnTo>
                      <a:pt x="457339" y="495325"/>
                    </a:lnTo>
                    <a:lnTo>
                      <a:pt x="496194" y="456538"/>
                    </a:lnTo>
                    <a:lnTo>
                      <a:pt x="471892" y="432279"/>
                    </a:lnTo>
                    <a:cubicBezTo>
                      <a:pt x="462968" y="423507"/>
                      <a:pt x="461320" y="409801"/>
                      <a:pt x="467636" y="398974"/>
                    </a:cubicBezTo>
                    <a:cubicBezTo>
                      <a:pt x="476835" y="383486"/>
                      <a:pt x="483700" y="366765"/>
                      <a:pt x="488231" y="349496"/>
                    </a:cubicBezTo>
                    <a:cubicBezTo>
                      <a:pt x="491389" y="337435"/>
                      <a:pt x="502235" y="328937"/>
                      <a:pt x="514866" y="328937"/>
                    </a:cubicBezTo>
                    <a:lnTo>
                      <a:pt x="549191" y="328937"/>
                    </a:lnTo>
                    <a:lnTo>
                      <a:pt x="549191" y="274115"/>
                    </a:lnTo>
                    <a:lnTo>
                      <a:pt x="514866" y="274115"/>
                    </a:lnTo>
                    <a:cubicBezTo>
                      <a:pt x="502235" y="274115"/>
                      <a:pt x="491389" y="265617"/>
                      <a:pt x="488231" y="253556"/>
                    </a:cubicBezTo>
                    <a:cubicBezTo>
                      <a:pt x="483700" y="236287"/>
                      <a:pt x="476835" y="219566"/>
                      <a:pt x="467636" y="204078"/>
                    </a:cubicBezTo>
                    <a:cubicBezTo>
                      <a:pt x="461320" y="193251"/>
                      <a:pt x="462968" y="179545"/>
                      <a:pt x="471892" y="170773"/>
                    </a:cubicBezTo>
                    <a:lnTo>
                      <a:pt x="496194" y="146514"/>
                    </a:lnTo>
                    <a:lnTo>
                      <a:pt x="457339" y="107727"/>
                    </a:lnTo>
                    <a:lnTo>
                      <a:pt x="433037" y="131986"/>
                    </a:lnTo>
                    <a:cubicBezTo>
                      <a:pt x="424250" y="140895"/>
                      <a:pt x="410520" y="142540"/>
                      <a:pt x="399674" y="136235"/>
                    </a:cubicBezTo>
                    <a:cubicBezTo>
                      <a:pt x="384159" y="127052"/>
                      <a:pt x="367409" y="120199"/>
                      <a:pt x="350109" y="115676"/>
                    </a:cubicBezTo>
                    <a:cubicBezTo>
                      <a:pt x="338027" y="112524"/>
                      <a:pt x="329515" y="101696"/>
                      <a:pt x="329515" y="89087"/>
                    </a:cubicBezTo>
                    <a:lnTo>
                      <a:pt x="329515" y="54823"/>
                    </a:lnTo>
                    <a:close/>
                    <a:moveTo>
                      <a:pt x="247136" y="0"/>
                    </a:moveTo>
                    <a:lnTo>
                      <a:pt x="356974" y="0"/>
                    </a:lnTo>
                    <a:cubicBezTo>
                      <a:pt x="372077" y="0"/>
                      <a:pt x="384434" y="12335"/>
                      <a:pt x="384434" y="27411"/>
                    </a:cubicBezTo>
                    <a:lnTo>
                      <a:pt x="384434" y="68940"/>
                    </a:lnTo>
                    <a:cubicBezTo>
                      <a:pt x="392672" y="71818"/>
                      <a:pt x="400772" y="75107"/>
                      <a:pt x="408598" y="78945"/>
                    </a:cubicBezTo>
                    <a:lnTo>
                      <a:pt x="437980" y="49615"/>
                    </a:lnTo>
                    <a:cubicBezTo>
                      <a:pt x="443060" y="44407"/>
                      <a:pt x="450062" y="41528"/>
                      <a:pt x="457339" y="41528"/>
                    </a:cubicBezTo>
                    <a:cubicBezTo>
                      <a:pt x="464616" y="41528"/>
                      <a:pt x="471618" y="44407"/>
                      <a:pt x="476835" y="49615"/>
                    </a:cubicBezTo>
                    <a:lnTo>
                      <a:pt x="554408" y="127052"/>
                    </a:lnTo>
                    <a:cubicBezTo>
                      <a:pt x="565255" y="137743"/>
                      <a:pt x="565255" y="155149"/>
                      <a:pt x="554408" y="165839"/>
                    </a:cubicBezTo>
                    <a:lnTo>
                      <a:pt x="525026" y="195170"/>
                    </a:lnTo>
                    <a:cubicBezTo>
                      <a:pt x="528871" y="202982"/>
                      <a:pt x="532166" y="211068"/>
                      <a:pt x="535049" y="219292"/>
                    </a:cubicBezTo>
                    <a:lnTo>
                      <a:pt x="576650" y="219292"/>
                    </a:lnTo>
                    <a:cubicBezTo>
                      <a:pt x="591753" y="219292"/>
                      <a:pt x="604110" y="231627"/>
                      <a:pt x="604110" y="246703"/>
                    </a:cubicBezTo>
                    <a:lnTo>
                      <a:pt x="604110" y="356349"/>
                    </a:lnTo>
                    <a:cubicBezTo>
                      <a:pt x="604110" y="371425"/>
                      <a:pt x="591753" y="383760"/>
                      <a:pt x="576650" y="383760"/>
                    </a:cubicBezTo>
                    <a:lnTo>
                      <a:pt x="535187" y="383760"/>
                    </a:lnTo>
                    <a:cubicBezTo>
                      <a:pt x="532166" y="391984"/>
                      <a:pt x="528871" y="400070"/>
                      <a:pt x="525026" y="407882"/>
                    </a:cubicBezTo>
                    <a:lnTo>
                      <a:pt x="554408" y="437213"/>
                    </a:lnTo>
                    <a:cubicBezTo>
                      <a:pt x="565255" y="447903"/>
                      <a:pt x="565255" y="465309"/>
                      <a:pt x="554408" y="476000"/>
                    </a:cubicBezTo>
                    <a:lnTo>
                      <a:pt x="476835" y="553437"/>
                    </a:lnTo>
                    <a:cubicBezTo>
                      <a:pt x="466126" y="564265"/>
                      <a:pt x="448689" y="564265"/>
                      <a:pt x="437980" y="553437"/>
                    </a:cubicBezTo>
                    <a:lnTo>
                      <a:pt x="408598" y="524107"/>
                    </a:lnTo>
                    <a:cubicBezTo>
                      <a:pt x="400772" y="527945"/>
                      <a:pt x="392672" y="531234"/>
                      <a:pt x="384434" y="534112"/>
                    </a:cubicBezTo>
                    <a:lnTo>
                      <a:pt x="384434" y="575641"/>
                    </a:lnTo>
                    <a:cubicBezTo>
                      <a:pt x="384434" y="590717"/>
                      <a:pt x="372077" y="603052"/>
                      <a:pt x="356974" y="603052"/>
                    </a:cubicBezTo>
                    <a:lnTo>
                      <a:pt x="247136" y="603052"/>
                    </a:lnTo>
                    <a:cubicBezTo>
                      <a:pt x="232033" y="603052"/>
                      <a:pt x="219676" y="590717"/>
                      <a:pt x="219676" y="575641"/>
                    </a:cubicBezTo>
                    <a:lnTo>
                      <a:pt x="219676" y="534112"/>
                    </a:lnTo>
                    <a:cubicBezTo>
                      <a:pt x="211438" y="531234"/>
                      <a:pt x="203338" y="527945"/>
                      <a:pt x="195512" y="524107"/>
                    </a:cubicBezTo>
                    <a:lnTo>
                      <a:pt x="166130" y="553437"/>
                    </a:lnTo>
                    <a:cubicBezTo>
                      <a:pt x="155421" y="564265"/>
                      <a:pt x="137984" y="564265"/>
                      <a:pt x="127275" y="553437"/>
                    </a:cubicBezTo>
                    <a:lnTo>
                      <a:pt x="49702" y="476000"/>
                    </a:lnTo>
                    <a:cubicBezTo>
                      <a:pt x="44484" y="470792"/>
                      <a:pt x="41601" y="463802"/>
                      <a:pt x="41601" y="456538"/>
                    </a:cubicBezTo>
                    <a:cubicBezTo>
                      <a:pt x="41601" y="449274"/>
                      <a:pt x="44484" y="442284"/>
                      <a:pt x="49702" y="437213"/>
                    </a:cubicBezTo>
                    <a:lnTo>
                      <a:pt x="79083" y="407882"/>
                    </a:lnTo>
                    <a:cubicBezTo>
                      <a:pt x="75239" y="400070"/>
                      <a:pt x="71944" y="391984"/>
                      <a:pt x="69061" y="383760"/>
                    </a:cubicBezTo>
                    <a:lnTo>
                      <a:pt x="27460" y="383760"/>
                    </a:lnTo>
                    <a:cubicBezTo>
                      <a:pt x="12357" y="383760"/>
                      <a:pt x="0" y="371425"/>
                      <a:pt x="0" y="356349"/>
                    </a:cubicBezTo>
                    <a:lnTo>
                      <a:pt x="0" y="246703"/>
                    </a:lnTo>
                    <a:cubicBezTo>
                      <a:pt x="0" y="231627"/>
                      <a:pt x="12357" y="219292"/>
                      <a:pt x="27460" y="219292"/>
                    </a:cubicBezTo>
                    <a:lnTo>
                      <a:pt x="69061" y="219292"/>
                    </a:lnTo>
                    <a:cubicBezTo>
                      <a:pt x="71944" y="211068"/>
                      <a:pt x="75239" y="202982"/>
                      <a:pt x="79083" y="195170"/>
                    </a:cubicBezTo>
                    <a:lnTo>
                      <a:pt x="49702" y="165839"/>
                    </a:lnTo>
                    <a:cubicBezTo>
                      <a:pt x="38855" y="155149"/>
                      <a:pt x="38855" y="137743"/>
                      <a:pt x="49702" y="127052"/>
                    </a:cubicBezTo>
                    <a:lnTo>
                      <a:pt x="127275" y="49615"/>
                    </a:lnTo>
                    <a:cubicBezTo>
                      <a:pt x="137984" y="38787"/>
                      <a:pt x="155421" y="38787"/>
                      <a:pt x="166130" y="49615"/>
                    </a:cubicBezTo>
                    <a:lnTo>
                      <a:pt x="195512" y="78945"/>
                    </a:lnTo>
                    <a:cubicBezTo>
                      <a:pt x="203338" y="75107"/>
                      <a:pt x="211438" y="71818"/>
                      <a:pt x="219676" y="68940"/>
                    </a:cubicBezTo>
                    <a:lnTo>
                      <a:pt x="219676" y="27411"/>
                    </a:lnTo>
                    <a:cubicBezTo>
                      <a:pt x="219676" y="12335"/>
                      <a:pt x="232033" y="0"/>
                      <a:pt x="247136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endParaRPr lang="zh-CN" altLang="en-US" dirty="0">
                  <a:latin typeface="字魂58号-创中黑" panose="00000500000000000000" pitchFamily="2" charset="-122"/>
                  <a:ea typeface="字魂58号-创中黑" panose="00000500000000000000" pitchFamily="2" charset="-122"/>
                </a:endParaRP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0F7C736-189B-410E-A4D9-F77805ED353C}"/>
                </a:ext>
              </a:extLst>
            </p:cNvPr>
            <p:cNvSpPr txBox="1"/>
            <p:nvPr/>
          </p:nvSpPr>
          <p:spPr>
            <a:xfrm>
              <a:off x="1232255" y="4213732"/>
              <a:ext cx="3060303" cy="38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68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产品规格书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CDD2656-EDAC-40D8-A25F-7D6427751098}"/>
                </a:ext>
              </a:extLst>
            </p:cNvPr>
            <p:cNvSpPr txBox="1"/>
            <p:nvPr/>
          </p:nvSpPr>
          <p:spPr>
            <a:xfrm>
              <a:off x="4964609" y="4213732"/>
              <a:ext cx="3060303" cy="38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68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SDK</a:t>
              </a:r>
              <a:r>
                <a:rPr lang="zh-CN" altLang="en-US" sz="2400" b="1" dirty="0">
                  <a:solidFill>
                    <a:srgbClr val="68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开发包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CD59961A-AC2A-4B26-8FF3-DE7DEA9EFB07}"/>
                </a:ext>
              </a:extLst>
            </p:cNvPr>
            <p:cNvSpPr txBox="1"/>
            <p:nvPr/>
          </p:nvSpPr>
          <p:spPr>
            <a:xfrm>
              <a:off x="3137592" y="2033156"/>
              <a:ext cx="3060303" cy="384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68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产品用户手册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5655CF09-BE26-4588-ABA8-6C8BA78C6C7F}"/>
                </a:ext>
              </a:extLst>
            </p:cNvPr>
            <p:cNvSpPr txBox="1"/>
            <p:nvPr/>
          </p:nvSpPr>
          <p:spPr>
            <a:xfrm>
              <a:off x="7065474" y="2014011"/>
              <a:ext cx="5126526" cy="69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68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参考设计：</a:t>
              </a:r>
              <a:r>
                <a:rPr lang="zh-CN" altLang="en-US" sz="2400" b="1" dirty="0">
                  <a:solidFill>
                    <a:srgbClr val="68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Sans Serif" panose="020B0604020202020204" pitchFamily="34" charset="0"/>
                </a:rPr>
                <a:t>电路图</a:t>
              </a:r>
              <a:r>
                <a:rPr lang="en-US" altLang="zh-CN" sz="2400" b="1" dirty="0">
                  <a:solidFill>
                    <a:srgbClr val="68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Sans Serif" panose="020B0604020202020204" pitchFamily="34" charset="0"/>
                </a:rPr>
                <a:t> + </a:t>
              </a:r>
              <a:r>
                <a:rPr lang="zh-CN" altLang="en-US" sz="2400" b="1" dirty="0">
                  <a:solidFill>
                    <a:srgbClr val="68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Sans Serif" panose="020B0604020202020204" pitchFamily="34" charset="0"/>
                </a:rPr>
                <a:t>版图</a:t>
              </a:r>
              <a:r>
                <a:rPr lang="en-US" altLang="zh-CN" sz="2400" b="1" dirty="0">
                  <a:solidFill>
                    <a:srgbClr val="68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Sans Serif" panose="020B0604020202020204" pitchFamily="34" charset="0"/>
                </a:rPr>
                <a:t> + </a:t>
              </a:r>
              <a:r>
                <a:rPr lang="zh-CN" altLang="en-US" sz="2400" b="1" dirty="0">
                  <a:solidFill>
                    <a:srgbClr val="68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Microsoft Sans Serif" panose="020B0604020202020204" pitchFamily="34" charset="0"/>
                </a:rPr>
                <a:t>器件清单，应用软件</a:t>
              </a:r>
              <a:endParaRPr lang="zh-CN" altLang="en-US" sz="2400" b="1" dirty="0">
                <a:solidFill>
                  <a:srgbClr val="68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34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06B9F3B-8615-4265-A8E2-14553B552CFD}"/>
              </a:ext>
            </a:extLst>
          </p:cNvPr>
          <p:cNvSpPr txBox="1"/>
          <p:nvPr/>
        </p:nvSpPr>
        <p:spPr>
          <a:xfrm>
            <a:off x="780801" y="256205"/>
            <a:ext cx="57425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九音优势，为客户创造价值</a:t>
            </a:r>
            <a:endParaRPr lang="en-US" altLang="zh-CN" sz="2800" b="1" dirty="0">
              <a:solidFill>
                <a:srgbClr val="861F2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08A239-BCE4-41B5-A041-2776C85BBE1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407" y="271886"/>
            <a:ext cx="703702" cy="554654"/>
          </a:xfrm>
          <a:prstGeom prst="rect">
            <a:avLst/>
          </a:prstGeom>
          <a:noFill/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6BBFEC8-F26C-4B2D-B25A-1775B194DF53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2002031" y="3490401"/>
            <a:ext cx="8301026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" name="w">
            <a:extLst>
              <a:ext uri="{FF2B5EF4-FFF2-40B4-BE49-F238E27FC236}">
                <a16:creationId xmlns:a16="http://schemas.microsoft.com/office/drawing/2014/main" id="{E6DE72A1-77DE-4B9E-B231-074E555E8251}"/>
              </a:ext>
            </a:extLst>
          </p:cNvPr>
          <p:cNvSpPr/>
          <p:nvPr/>
        </p:nvSpPr>
        <p:spPr>
          <a:xfrm>
            <a:off x="1533411" y="1686955"/>
            <a:ext cx="865241" cy="409575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600" b="1" dirty="0">
                <a:solidFill>
                  <a:srgbClr val="680000"/>
                </a:solidFill>
                <a:latin typeface="字魂59号-创粗黑" pitchFamily="2" charset="-122"/>
                <a:ea typeface="字魂59号-创粗黑" pitchFamily="2" charset="-122"/>
              </a:rPr>
              <a:t>质量</a:t>
            </a:r>
            <a:endParaRPr lang="en-US" altLang="zh-CN" sz="1600" b="1" dirty="0">
              <a:solidFill>
                <a:srgbClr val="680000"/>
              </a:solidFill>
              <a:latin typeface="字魂59号-创粗黑" pitchFamily="2" charset="-122"/>
              <a:ea typeface="字魂59号-创粗黑" pitchFamily="2" charset="-122"/>
            </a:endParaRPr>
          </a:p>
        </p:txBody>
      </p:sp>
      <p:sp>
        <p:nvSpPr>
          <p:cNvPr id="9" name="w">
            <a:extLst>
              <a:ext uri="{FF2B5EF4-FFF2-40B4-BE49-F238E27FC236}">
                <a16:creationId xmlns:a16="http://schemas.microsoft.com/office/drawing/2014/main" id="{64DDC673-3071-439D-827D-7445465DF21E}"/>
              </a:ext>
            </a:extLst>
          </p:cNvPr>
          <p:cNvSpPr txBox="1"/>
          <p:nvPr/>
        </p:nvSpPr>
        <p:spPr>
          <a:xfrm>
            <a:off x="1051542" y="3882446"/>
            <a:ext cx="1828978" cy="1037826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rgbClr val="68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国际知名芯片代工厂和封装测试厂。完善的质量安全检测报告。</a:t>
            </a:r>
            <a:endParaRPr lang="en-US" altLang="zh-CN" sz="1400" b="1" dirty="0">
              <a:solidFill>
                <a:srgbClr val="68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0" name="r">
            <a:extLst>
              <a:ext uri="{FF2B5EF4-FFF2-40B4-BE49-F238E27FC236}">
                <a16:creationId xmlns:a16="http://schemas.microsoft.com/office/drawing/2014/main" id="{A737EC3B-99C2-49CF-9585-FC2AAA747BA1}"/>
              </a:ext>
            </a:extLst>
          </p:cNvPr>
          <p:cNvGrpSpPr/>
          <p:nvPr/>
        </p:nvGrpSpPr>
        <p:grpSpPr>
          <a:xfrm>
            <a:off x="1930031" y="2998723"/>
            <a:ext cx="72000" cy="527678"/>
            <a:chOff x="1903137" y="2482831"/>
            <a:chExt cx="72000" cy="527678"/>
          </a:xfrm>
        </p:grpSpPr>
        <p:cxnSp>
          <p:nvCxnSpPr>
            <p:cNvPr id="11" name="r">
              <a:extLst>
                <a:ext uri="{FF2B5EF4-FFF2-40B4-BE49-F238E27FC236}">
                  <a16:creationId xmlns:a16="http://schemas.microsoft.com/office/drawing/2014/main" id="{B24DD537-417A-47F3-83EB-C5219B7D88EC}"/>
                </a:ext>
              </a:extLst>
            </p:cNvPr>
            <p:cNvCxnSpPr/>
            <p:nvPr/>
          </p:nvCxnSpPr>
          <p:spPr>
            <a:xfrm>
              <a:off x="1939137" y="2482831"/>
              <a:ext cx="0" cy="455678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2" name="r">
              <a:extLst>
                <a:ext uri="{FF2B5EF4-FFF2-40B4-BE49-F238E27FC236}">
                  <a16:creationId xmlns:a16="http://schemas.microsoft.com/office/drawing/2014/main" id="{F40ED72F-7B43-4199-8E4A-8BE64E3C1586}"/>
                </a:ext>
              </a:extLst>
            </p:cNvPr>
            <p:cNvSpPr/>
            <p:nvPr/>
          </p:nvSpPr>
          <p:spPr>
            <a:xfrm>
              <a:off x="1903137" y="2938509"/>
              <a:ext cx="72000" cy="72000"/>
            </a:xfrm>
            <a:prstGeom prst="ellipse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2000" b="1" i="1">
                <a:solidFill>
                  <a:schemeClr val="bg1"/>
                </a:solidFill>
              </a:endParaRPr>
            </a:p>
          </p:txBody>
        </p:sp>
      </p:grpSp>
      <p:sp>
        <p:nvSpPr>
          <p:cNvPr id="24" name="ty">
            <a:extLst>
              <a:ext uri="{FF2B5EF4-FFF2-40B4-BE49-F238E27FC236}">
                <a16:creationId xmlns:a16="http://schemas.microsoft.com/office/drawing/2014/main" id="{9FDF31A9-148D-4582-B5A5-4779B1B4104A}"/>
              </a:ext>
            </a:extLst>
          </p:cNvPr>
          <p:cNvSpPr/>
          <p:nvPr/>
        </p:nvSpPr>
        <p:spPr>
          <a:xfrm>
            <a:off x="6943485" y="1686953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600" b="1" dirty="0">
                <a:solidFill>
                  <a:srgbClr val="680000"/>
                </a:solidFill>
                <a:latin typeface="字魂59号-创粗黑" pitchFamily="2" charset="-122"/>
                <a:ea typeface="字魂59号-创粗黑" pitchFamily="2" charset="-122"/>
              </a:rPr>
              <a:t>交付</a:t>
            </a:r>
            <a:endParaRPr lang="en-US" altLang="zh-CN" sz="1600" b="1" dirty="0">
              <a:solidFill>
                <a:srgbClr val="680000"/>
              </a:solidFill>
              <a:latin typeface="字魂59号-创粗黑" pitchFamily="2" charset="-122"/>
              <a:ea typeface="字魂59号-创粗黑" pitchFamily="2" charset="-122"/>
            </a:endParaRPr>
          </a:p>
        </p:txBody>
      </p:sp>
      <p:sp>
        <p:nvSpPr>
          <p:cNvPr id="25" name="s">
            <a:extLst>
              <a:ext uri="{FF2B5EF4-FFF2-40B4-BE49-F238E27FC236}">
                <a16:creationId xmlns:a16="http://schemas.microsoft.com/office/drawing/2014/main" id="{C822F86F-0931-4591-A5D8-27AC304EF970}"/>
              </a:ext>
            </a:extLst>
          </p:cNvPr>
          <p:cNvSpPr txBox="1"/>
          <p:nvPr/>
        </p:nvSpPr>
        <p:spPr>
          <a:xfrm>
            <a:off x="6494129" y="3697733"/>
            <a:ext cx="1763952" cy="140106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rgbClr val="68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产能充足，完善的出货系统，设备齐全的储存仓库，配合可靠的物流运输。</a:t>
            </a:r>
            <a:endParaRPr lang="en-US" altLang="zh-CN" sz="1400" b="1" dirty="0">
              <a:solidFill>
                <a:srgbClr val="68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6" name="y">
            <a:extLst>
              <a:ext uri="{FF2B5EF4-FFF2-40B4-BE49-F238E27FC236}">
                <a16:creationId xmlns:a16="http://schemas.microsoft.com/office/drawing/2014/main" id="{B8BA1270-DA3C-4B8D-9828-64994C2CB1DA}"/>
              </a:ext>
            </a:extLst>
          </p:cNvPr>
          <p:cNvGrpSpPr/>
          <p:nvPr/>
        </p:nvGrpSpPr>
        <p:grpSpPr>
          <a:xfrm>
            <a:off x="7343321" y="3004632"/>
            <a:ext cx="72000" cy="527678"/>
            <a:chOff x="6053651" y="2482831"/>
            <a:chExt cx="72000" cy="527678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B4B5EACA-43C5-445F-A625-C31BB757C350}"/>
                </a:ext>
              </a:extLst>
            </p:cNvPr>
            <p:cNvCxnSpPr/>
            <p:nvPr/>
          </p:nvCxnSpPr>
          <p:spPr>
            <a:xfrm>
              <a:off x="6089651" y="2482831"/>
              <a:ext cx="0" cy="455678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28" name="t">
              <a:extLst>
                <a:ext uri="{FF2B5EF4-FFF2-40B4-BE49-F238E27FC236}">
                  <a16:creationId xmlns:a16="http://schemas.microsoft.com/office/drawing/2014/main" id="{40C4594A-C809-41B2-ABE0-600EB45F6AB3}"/>
                </a:ext>
              </a:extLst>
            </p:cNvPr>
            <p:cNvSpPr/>
            <p:nvPr/>
          </p:nvSpPr>
          <p:spPr>
            <a:xfrm>
              <a:off x="6053651" y="2938509"/>
              <a:ext cx="72000" cy="72000"/>
            </a:xfrm>
            <a:prstGeom prst="ellipse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2000" b="1" i="1">
                <a:solidFill>
                  <a:schemeClr val="bg1"/>
                </a:solidFill>
              </a:endParaRPr>
            </a:p>
          </p:txBody>
        </p:sp>
      </p:grpSp>
      <p:sp>
        <p:nvSpPr>
          <p:cNvPr id="32" name="nn">
            <a:extLst>
              <a:ext uri="{FF2B5EF4-FFF2-40B4-BE49-F238E27FC236}">
                <a16:creationId xmlns:a16="http://schemas.microsoft.com/office/drawing/2014/main" id="{C7F6EE40-EB28-43E6-8B96-DE91B489F55A}"/>
              </a:ext>
            </a:extLst>
          </p:cNvPr>
          <p:cNvSpPr/>
          <p:nvPr/>
        </p:nvSpPr>
        <p:spPr>
          <a:xfrm>
            <a:off x="4058962" y="1686953"/>
            <a:ext cx="865241" cy="409575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600" b="1" dirty="0">
                <a:solidFill>
                  <a:srgbClr val="680000"/>
                </a:solidFill>
                <a:latin typeface="黑体" panose="02010609060101010101" pitchFamily="49" charset="-122"/>
                <a:ea typeface="字魂59号-创粗黑"/>
              </a:rPr>
              <a:t>价格</a:t>
            </a:r>
            <a:endParaRPr lang="en-US" altLang="zh-CN" sz="1600" b="1" dirty="0">
              <a:solidFill>
                <a:srgbClr val="680000"/>
              </a:solidFill>
              <a:latin typeface="黑体" panose="02010609060101010101" pitchFamily="49" charset="-122"/>
              <a:ea typeface="字魂59号-创粗黑"/>
            </a:endParaRPr>
          </a:p>
        </p:txBody>
      </p:sp>
      <p:sp>
        <p:nvSpPr>
          <p:cNvPr id="33" name="aa">
            <a:extLst>
              <a:ext uri="{FF2B5EF4-FFF2-40B4-BE49-F238E27FC236}">
                <a16:creationId xmlns:a16="http://schemas.microsoft.com/office/drawing/2014/main" id="{36B6F014-C51F-4D5A-BFB1-7193B448C53A}"/>
              </a:ext>
            </a:extLst>
          </p:cNvPr>
          <p:cNvSpPr txBox="1"/>
          <p:nvPr/>
        </p:nvSpPr>
        <p:spPr>
          <a:xfrm>
            <a:off x="3744290" y="4774021"/>
            <a:ext cx="1756410" cy="102376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rgbClr val="68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物超所值，给到超出价格以外的产品价值与服务。</a:t>
            </a:r>
            <a:endParaRPr lang="en-US" altLang="zh-CN" sz="1400" b="1" dirty="0">
              <a:solidFill>
                <a:srgbClr val="68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4" name="2">
            <a:extLst>
              <a:ext uri="{FF2B5EF4-FFF2-40B4-BE49-F238E27FC236}">
                <a16:creationId xmlns:a16="http://schemas.microsoft.com/office/drawing/2014/main" id="{DC257D24-4147-4262-8EDF-9491C9D86B12}"/>
              </a:ext>
            </a:extLst>
          </p:cNvPr>
          <p:cNvGrpSpPr/>
          <p:nvPr/>
        </p:nvGrpSpPr>
        <p:grpSpPr>
          <a:xfrm>
            <a:off x="4455585" y="2987184"/>
            <a:ext cx="72000" cy="1767446"/>
            <a:chOff x="8128908" y="2482830"/>
            <a:chExt cx="72000" cy="1767446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3F79C89-0A4C-4D4A-A29A-9933BA1CCCD8}"/>
                </a:ext>
              </a:extLst>
            </p:cNvPr>
            <p:cNvCxnSpPr/>
            <p:nvPr/>
          </p:nvCxnSpPr>
          <p:spPr>
            <a:xfrm>
              <a:off x="8164908" y="2482830"/>
              <a:ext cx="0" cy="1767446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6" name="0">
              <a:extLst>
                <a:ext uri="{FF2B5EF4-FFF2-40B4-BE49-F238E27FC236}">
                  <a16:creationId xmlns:a16="http://schemas.microsoft.com/office/drawing/2014/main" id="{7DC91334-840F-46E9-A496-C1F2A708E802}"/>
                </a:ext>
              </a:extLst>
            </p:cNvPr>
            <p:cNvSpPr/>
            <p:nvPr/>
          </p:nvSpPr>
          <p:spPr>
            <a:xfrm>
              <a:off x="8128908" y="2938509"/>
              <a:ext cx="72000" cy="72000"/>
            </a:xfrm>
            <a:prstGeom prst="ellipse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2000" b="1" i="1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044BAA8-8BB9-49A1-B9EC-28FAC10F78A1}"/>
              </a:ext>
            </a:extLst>
          </p:cNvPr>
          <p:cNvGrpSpPr/>
          <p:nvPr/>
        </p:nvGrpSpPr>
        <p:grpSpPr>
          <a:xfrm>
            <a:off x="4116119" y="2249071"/>
            <a:ext cx="750928" cy="750928"/>
            <a:chOff x="9904293" y="2259126"/>
            <a:chExt cx="750928" cy="750928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82FEF1FE-8D6A-4CE5-AE57-838E4EFDD4DF}"/>
                </a:ext>
              </a:extLst>
            </p:cNvPr>
            <p:cNvSpPr/>
            <p:nvPr/>
          </p:nvSpPr>
          <p:spPr>
            <a:xfrm>
              <a:off x="9904293" y="2259126"/>
              <a:ext cx="750928" cy="750928"/>
            </a:xfrm>
            <a:prstGeom prst="ellipse">
              <a:avLst/>
            </a:prstGeom>
            <a:gradFill>
              <a:gsLst>
                <a:gs pos="0">
                  <a:srgbClr val="E8B388"/>
                </a:gs>
                <a:gs pos="100000">
                  <a:srgbClr val="D59769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2">
              <a:extLst>
                <a:ext uri="{FF2B5EF4-FFF2-40B4-BE49-F238E27FC236}">
                  <a16:creationId xmlns:a16="http://schemas.microsoft.com/office/drawing/2014/main" id="{3A45D570-0F59-43BB-AD3C-D2FCA5525496}"/>
                </a:ext>
              </a:extLst>
            </p:cNvPr>
            <p:cNvSpPr/>
            <p:nvPr/>
          </p:nvSpPr>
          <p:spPr>
            <a:xfrm>
              <a:off x="10129323" y="2455979"/>
              <a:ext cx="347468" cy="343630"/>
            </a:xfrm>
            <a:custGeom>
              <a:avLst/>
              <a:gdLst>
                <a:gd name="connsiteX0" fmla="*/ 466437 w 600511"/>
                <a:gd name="connsiteY0" fmla="*/ 421770 h 593879"/>
                <a:gd name="connsiteX1" fmla="*/ 504684 w 600511"/>
                <a:gd name="connsiteY1" fmla="*/ 459981 h 593879"/>
                <a:gd name="connsiteX2" fmla="*/ 466437 w 600511"/>
                <a:gd name="connsiteY2" fmla="*/ 498192 h 593879"/>
                <a:gd name="connsiteX3" fmla="*/ 428190 w 600511"/>
                <a:gd name="connsiteY3" fmla="*/ 459981 h 593879"/>
                <a:gd name="connsiteX4" fmla="*/ 466437 w 600511"/>
                <a:gd name="connsiteY4" fmla="*/ 421770 h 593879"/>
                <a:gd name="connsiteX5" fmla="*/ 453390 w 600511"/>
                <a:gd name="connsiteY5" fmla="*/ 375066 h 593879"/>
                <a:gd name="connsiteX6" fmla="*/ 421127 w 600511"/>
                <a:gd name="connsiteY6" fmla="*/ 386990 h 593879"/>
                <a:gd name="connsiteX7" fmla="*/ 418868 w 600511"/>
                <a:gd name="connsiteY7" fmla="*/ 392146 h 593879"/>
                <a:gd name="connsiteX8" fmla="*/ 424031 w 600511"/>
                <a:gd name="connsiteY8" fmla="*/ 406325 h 593879"/>
                <a:gd name="connsiteX9" fmla="*/ 423385 w 600511"/>
                <a:gd name="connsiteY9" fmla="*/ 411481 h 593879"/>
                <a:gd name="connsiteX10" fmla="*/ 416287 w 600511"/>
                <a:gd name="connsiteY10" fmla="*/ 413737 h 593879"/>
                <a:gd name="connsiteX11" fmla="*/ 402414 w 600511"/>
                <a:gd name="connsiteY11" fmla="*/ 407292 h 593879"/>
                <a:gd name="connsiteX12" fmla="*/ 397252 w 600511"/>
                <a:gd name="connsiteY12" fmla="*/ 409226 h 593879"/>
                <a:gd name="connsiteX13" fmla="*/ 383056 w 600511"/>
                <a:gd name="connsiteY13" fmla="*/ 440485 h 593879"/>
                <a:gd name="connsiteX14" fmla="*/ 384669 w 600511"/>
                <a:gd name="connsiteY14" fmla="*/ 445318 h 593879"/>
                <a:gd name="connsiteX15" fmla="*/ 398542 w 600511"/>
                <a:gd name="connsiteY15" fmla="*/ 451764 h 593879"/>
                <a:gd name="connsiteX16" fmla="*/ 401769 w 600511"/>
                <a:gd name="connsiteY16" fmla="*/ 455953 h 593879"/>
                <a:gd name="connsiteX17" fmla="*/ 398220 w 600511"/>
                <a:gd name="connsiteY17" fmla="*/ 462720 h 593879"/>
                <a:gd name="connsiteX18" fmla="*/ 384024 w 600511"/>
                <a:gd name="connsiteY18" fmla="*/ 467876 h 593879"/>
                <a:gd name="connsiteX19" fmla="*/ 381766 w 600511"/>
                <a:gd name="connsiteY19" fmla="*/ 472710 h 593879"/>
                <a:gd name="connsiteX20" fmla="*/ 393380 w 600511"/>
                <a:gd name="connsiteY20" fmla="*/ 504936 h 593879"/>
                <a:gd name="connsiteX21" fmla="*/ 398542 w 600511"/>
                <a:gd name="connsiteY21" fmla="*/ 507192 h 593879"/>
                <a:gd name="connsiteX22" fmla="*/ 412738 w 600511"/>
                <a:gd name="connsiteY22" fmla="*/ 502036 h 593879"/>
                <a:gd name="connsiteX23" fmla="*/ 417900 w 600511"/>
                <a:gd name="connsiteY23" fmla="*/ 502680 h 593879"/>
                <a:gd name="connsiteX24" fmla="*/ 420159 w 600511"/>
                <a:gd name="connsiteY24" fmla="*/ 510092 h 593879"/>
                <a:gd name="connsiteX25" fmla="*/ 413706 w 600511"/>
                <a:gd name="connsiteY25" fmla="*/ 523949 h 593879"/>
                <a:gd name="connsiteX26" fmla="*/ 415642 w 600511"/>
                <a:gd name="connsiteY26" fmla="*/ 528783 h 593879"/>
                <a:gd name="connsiteX27" fmla="*/ 446937 w 600511"/>
                <a:gd name="connsiteY27" fmla="*/ 543285 h 593879"/>
                <a:gd name="connsiteX28" fmla="*/ 451777 w 600511"/>
                <a:gd name="connsiteY28" fmla="*/ 541351 h 593879"/>
                <a:gd name="connsiteX29" fmla="*/ 458230 w 600511"/>
                <a:gd name="connsiteY29" fmla="*/ 527494 h 593879"/>
                <a:gd name="connsiteX30" fmla="*/ 462424 w 600511"/>
                <a:gd name="connsiteY30" fmla="*/ 524272 h 593879"/>
                <a:gd name="connsiteX31" fmla="*/ 469199 w 600511"/>
                <a:gd name="connsiteY31" fmla="*/ 528139 h 593879"/>
                <a:gd name="connsiteX32" fmla="*/ 474361 w 600511"/>
                <a:gd name="connsiteY32" fmla="*/ 542318 h 593879"/>
                <a:gd name="connsiteX33" fmla="*/ 479201 w 600511"/>
                <a:gd name="connsiteY33" fmla="*/ 544574 h 593879"/>
                <a:gd name="connsiteX34" fmla="*/ 511464 w 600511"/>
                <a:gd name="connsiteY34" fmla="*/ 532650 h 593879"/>
                <a:gd name="connsiteX35" fmla="*/ 513723 w 600511"/>
                <a:gd name="connsiteY35" fmla="*/ 527816 h 593879"/>
                <a:gd name="connsiteX36" fmla="*/ 508560 w 600511"/>
                <a:gd name="connsiteY36" fmla="*/ 513315 h 593879"/>
                <a:gd name="connsiteX37" fmla="*/ 509206 w 600511"/>
                <a:gd name="connsiteY37" fmla="*/ 508159 h 593879"/>
                <a:gd name="connsiteX38" fmla="*/ 516626 w 600511"/>
                <a:gd name="connsiteY38" fmla="*/ 506225 h 593879"/>
                <a:gd name="connsiteX39" fmla="*/ 530500 w 600511"/>
                <a:gd name="connsiteY39" fmla="*/ 512348 h 593879"/>
                <a:gd name="connsiteX40" fmla="*/ 535339 w 600511"/>
                <a:gd name="connsiteY40" fmla="*/ 510737 h 593879"/>
                <a:gd name="connsiteX41" fmla="*/ 549858 w 600511"/>
                <a:gd name="connsiteY41" fmla="*/ 479478 h 593879"/>
                <a:gd name="connsiteX42" fmla="*/ 547922 w 600511"/>
                <a:gd name="connsiteY42" fmla="*/ 474322 h 593879"/>
                <a:gd name="connsiteX43" fmla="*/ 534049 w 600511"/>
                <a:gd name="connsiteY43" fmla="*/ 467876 h 593879"/>
                <a:gd name="connsiteX44" fmla="*/ 531145 w 600511"/>
                <a:gd name="connsiteY44" fmla="*/ 461109 h 593879"/>
                <a:gd name="connsiteX45" fmla="*/ 534694 w 600511"/>
                <a:gd name="connsiteY45" fmla="*/ 457242 h 593879"/>
                <a:gd name="connsiteX46" fmla="*/ 548890 w 600511"/>
                <a:gd name="connsiteY46" fmla="*/ 451764 h 593879"/>
                <a:gd name="connsiteX47" fmla="*/ 551148 w 600511"/>
                <a:gd name="connsiteY47" fmla="*/ 446930 h 593879"/>
                <a:gd name="connsiteX48" fmla="*/ 539211 w 600511"/>
                <a:gd name="connsiteY48" fmla="*/ 414704 h 593879"/>
                <a:gd name="connsiteX49" fmla="*/ 534371 w 600511"/>
                <a:gd name="connsiteY49" fmla="*/ 412448 h 593879"/>
                <a:gd name="connsiteX50" fmla="*/ 520175 w 600511"/>
                <a:gd name="connsiteY50" fmla="*/ 417604 h 593879"/>
                <a:gd name="connsiteX51" fmla="*/ 514691 w 600511"/>
                <a:gd name="connsiteY51" fmla="*/ 416960 h 593879"/>
                <a:gd name="connsiteX52" fmla="*/ 512755 w 600511"/>
                <a:gd name="connsiteY52" fmla="*/ 409548 h 593879"/>
                <a:gd name="connsiteX53" fmla="*/ 518885 w 600511"/>
                <a:gd name="connsiteY53" fmla="*/ 396013 h 593879"/>
                <a:gd name="connsiteX54" fmla="*/ 516949 w 600511"/>
                <a:gd name="connsiteY54" fmla="*/ 390857 h 593879"/>
                <a:gd name="connsiteX55" fmla="*/ 485976 w 600511"/>
                <a:gd name="connsiteY55" fmla="*/ 376355 h 593879"/>
                <a:gd name="connsiteX56" fmla="*/ 480814 w 600511"/>
                <a:gd name="connsiteY56" fmla="*/ 378289 h 593879"/>
                <a:gd name="connsiteX57" fmla="*/ 474361 w 600511"/>
                <a:gd name="connsiteY57" fmla="*/ 392146 h 593879"/>
                <a:gd name="connsiteX58" fmla="*/ 470167 w 600511"/>
                <a:gd name="connsiteY58" fmla="*/ 395368 h 593879"/>
                <a:gd name="connsiteX59" fmla="*/ 463714 w 600511"/>
                <a:gd name="connsiteY59" fmla="*/ 391824 h 593879"/>
                <a:gd name="connsiteX60" fmla="*/ 458230 w 600511"/>
                <a:gd name="connsiteY60" fmla="*/ 377322 h 593879"/>
                <a:gd name="connsiteX61" fmla="*/ 453390 w 600511"/>
                <a:gd name="connsiteY61" fmla="*/ 375066 h 593879"/>
                <a:gd name="connsiteX62" fmla="*/ 0 w 600511"/>
                <a:gd name="connsiteY62" fmla="*/ 372515 h 593879"/>
                <a:gd name="connsiteX63" fmla="*/ 233292 w 600511"/>
                <a:gd name="connsiteY63" fmla="*/ 465626 h 593879"/>
                <a:gd name="connsiteX64" fmla="*/ 305248 w 600511"/>
                <a:gd name="connsiteY64" fmla="*/ 461116 h 593879"/>
                <a:gd name="connsiteX65" fmla="*/ 332998 w 600511"/>
                <a:gd name="connsiteY65" fmla="*/ 549716 h 593879"/>
                <a:gd name="connsiteX66" fmla="*/ 233292 w 600511"/>
                <a:gd name="connsiteY66" fmla="*/ 558737 h 593879"/>
                <a:gd name="connsiteX67" fmla="*/ 0 w 600511"/>
                <a:gd name="connsiteY67" fmla="*/ 465626 h 593879"/>
                <a:gd name="connsiteX68" fmla="*/ 466295 w 600511"/>
                <a:gd name="connsiteY68" fmla="*/ 326083 h 593879"/>
                <a:gd name="connsiteX69" fmla="*/ 600511 w 600511"/>
                <a:gd name="connsiteY69" fmla="*/ 459820 h 593879"/>
                <a:gd name="connsiteX70" fmla="*/ 466295 w 600511"/>
                <a:gd name="connsiteY70" fmla="*/ 593879 h 593879"/>
                <a:gd name="connsiteX71" fmla="*/ 332080 w 600511"/>
                <a:gd name="connsiteY71" fmla="*/ 459820 h 593879"/>
                <a:gd name="connsiteX72" fmla="*/ 466295 w 600511"/>
                <a:gd name="connsiteY72" fmla="*/ 326083 h 593879"/>
                <a:gd name="connsiteX73" fmla="*/ 0 w 600511"/>
                <a:gd name="connsiteY73" fmla="*/ 232654 h 593879"/>
                <a:gd name="connsiteX74" fmla="*/ 233309 w 600511"/>
                <a:gd name="connsiteY74" fmla="*/ 326103 h 593879"/>
                <a:gd name="connsiteX75" fmla="*/ 466296 w 600511"/>
                <a:gd name="connsiteY75" fmla="*/ 232654 h 593879"/>
                <a:gd name="connsiteX76" fmla="*/ 466296 w 600511"/>
                <a:gd name="connsiteY76" fmla="*/ 299035 h 593879"/>
                <a:gd name="connsiteX77" fmla="*/ 312370 w 600511"/>
                <a:gd name="connsiteY77" fmla="*/ 413429 h 593879"/>
                <a:gd name="connsiteX78" fmla="*/ 233309 w 600511"/>
                <a:gd name="connsiteY78" fmla="*/ 419229 h 593879"/>
                <a:gd name="connsiteX79" fmla="*/ 0 w 600511"/>
                <a:gd name="connsiteY79" fmla="*/ 326103 h 593879"/>
                <a:gd name="connsiteX80" fmla="*/ 233309 w 600511"/>
                <a:gd name="connsiteY80" fmla="*/ 23200 h 593879"/>
                <a:gd name="connsiteX81" fmla="*/ 23234 w 600511"/>
                <a:gd name="connsiteY81" fmla="*/ 93123 h 593879"/>
                <a:gd name="connsiteX82" fmla="*/ 233309 w 600511"/>
                <a:gd name="connsiteY82" fmla="*/ 163046 h 593879"/>
                <a:gd name="connsiteX83" fmla="*/ 443062 w 600511"/>
                <a:gd name="connsiteY83" fmla="*/ 93123 h 593879"/>
                <a:gd name="connsiteX84" fmla="*/ 233309 w 600511"/>
                <a:gd name="connsiteY84" fmla="*/ 23200 h 593879"/>
                <a:gd name="connsiteX85" fmla="*/ 233309 w 600511"/>
                <a:gd name="connsiteY85" fmla="*/ 0 h 593879"/>
                <a:gd name="connsiteX86" fmla="*/ 466296 w 600511"/>
                <a:gd name="connsiteY86" fmla="*/ 93123 h 593879"/>
                <a:gd name="connsiteX87" fmla="*/ 466296 w 600511"/>
                <a:gd name="connsiteY87" fmla="*/ 186246 h 593879"/>
                <a:gd name="connsiteX88" fmla="*/ 233309 w 600511"/>
                <a:gd name="connsiteY88" fmla="*/ 279369 h 593879"/>
                <a:gd name="connsiteX89" fmla="*/ 0 w 600511"/>
                <a:gd name="connsiteY89" fmla="*/ 186246 h 593879"/>
                <a:gd name="connsiteX90" fmla="*/ 0 w 600511"/>
                <a:gd name="connsiteY90" fmla="*/ 93123 h 593879"/>
                <a:gd name="connsiteX91" fmla="*/ 233309 w 600511"/>
                <a:gd name="connsiteY91" fmla="*/ 0 h 593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600511" h="593879">
                  <a:moveTo>
                    <a:pt x="466437" y="421770"/>
                  </a:moveTo>
                  <a:cubicBezTo>
                    <a:pt x="487560" y="421770"/>
                    <a:pt x="504684" y="438878"/>
                    <a:pt x="504684" y="459981"/>
                  </a:cubicBezTo>
                  <a:cubicBezTo>
                    <a:pt x="504684" y="481084"/>
                    <a:pt x="487560" y="498192"/>
                    <a:pt x="466437" y="498192"/>
                  </a:cubicBezTo>
                  <a:cubicBezTo>
                    <a:pt x="445314" y="498192"/>
                    <a:pt x="428190" y="481084"/>
                    <a:pt x="428190" y="459981"/>
                  </a:cubicBezTo>
                  <a:cubicBezTo>
                    <a:pt x="428190" y="438878"/>
                    <a:pt x="445314" y="421770"/>
                    <a:pt x="466437" y="421770"/>
                  </a:cubicBezTo>
                  <a:close/>
                  <a:moveTo>
                    <a:pt x="453390" y="375066"/>
                  </a:moveTo>
                  <a:lnTo>
                    <a:pt x="421127" y="386990"/>
                  </a:lnTo>
                  <a:cubicBezTo>
                    <a:pt x="419191" y="387957"/>
                    <a:pt x="418223" y="389890"/>
                    <a:pt x="418868" y="392146"/>
                  </a:cubicBezTo>
                  <a:lnTo>
                    <a:pt x="424031" y="406325"/>
                  </a:lnTo>
                  <a:cubicBezTo>
                    <a:pt x="424998" y="408259"/>
                    <a:pt x="424676" y="410515"/>
                    <a:pt x="423385" y="411481"/>
                  </a:cubicBezTo>
                  <a:cubicBezTo>
                    <a:pt x="422417" y="412448"/>
                    <a:pt x="418223" y="414382"/>
                    <a:pt x="416287" y="413737"/>
                  </a:cubicBezTo>
                  <a:lnTo>
                    <a:pt x="402414" y="407292"/>
                  </a:lnTo>
                  <a:cubicBezTo>
                    <a:pt x="400478" y="406325"/>
                    <a:pt x="398220" y="407292"/>
                    <a:pt x="397252" y="409226"/>
                  </a:cubicBezTo>
                  <a:lnTo>
                    <a:pt x="383056" y="440485"/>
                  </a:lnTo>
                  <a:cubicBezTo>
                    <a:pt x="382088" y="442096"/>
                    <a:pt x="383056" y="444674"/>
                    <a:pt x="384669" y="445318"/>
                  </a:cubicBezTo>
                  <a:lnTo>
                    <a:pt x="398542" y="451764"/>
                  </a:lnTo>
                  <a:cubicBezTo>
                    <a:pt x="400478" y="452730"/>
                    <a:pt x="402091" y="454664"/>
                    <a:pt x="401769" y="455953"/>
                  </a:cubicBezTo>
                  <a:cubicBezTo>
                    <a:pt x="401769" y="457564"/>
                    <a:pt x="400156" y="462076"/>
                    <a:pt x="398220" y="462720"/>
                  </a:cubicBezTo>
                  <a:lnTo>
                    <a:pt x="384024" y="467876"/>
                  </a:lnTo>
                  <a:cubicBezTo>
                    <a:pt x="382088" y="468521"/>
                    <a:pt x="381120" y="470777"/>
                    <a:pt x="381766" y="472710"/>
                  </a:cubicBezTo>
                  <a:lnTo>
                    <a:pt x="393380" y="504936"/>
                  </a:lnTo>
                  <a:cubicBezTo>
                    <a:pt x="394348" y="506870"/>
                    <a:pt x="396607" y="507836"/>
                    <a:pt x="398542" y="507192"/>
                  </a:cubicBezTo>
                  <a:lnTo>
                    <a:pt x="412738" y="502036"/>
                  </a:lnTo>
                  <a:cubicBezTo>
                    <a:pt x="414674" y="501391"/>
                    <a:pt x="417255" y="501713"/>
                    <a:pt x="417900" y="502680"/>
                  </a:cubicBezTo>
                  <a:cubicBezTo>
                    <a:pt x="418868" y="503969"/>
                    <a:pt x="421127" y="508159"/>
                    <a:pt x="420159" y="510092"/>
                  </a:cubicBezTo>
                  <a:lnTo>
                    <a:pt x="413706" y="523949"/>
                  </a:lnTo>
                  <a:cubicBezTo>
                    <a:pt x="412738" y="525561"/>
                    <a:pt x="413706" y="527816"/>
                    <a:pt x="415642" y="528783"/>
                  </a:cubicBezTo>
                  <a:lnTo>
                    <a:pt x="446937" y="543285"/>
                  </a:lnTo>
                  <a:cubicBezTo>
                    <a:pt x="448873" y="544251"/>
                    <a:pt x="451132" y="543285"/>
                    <a:pt x="451777" y="541351"/>
                  </a:cubicBezTo>
                  <a:lnTo>
                    <a:pt x="458230" y="527494"/>
                  </a:lnTo>
                  <a:cubicBezTo>
                    <a:pt x="459198" y="525561"/>
                    <a:pt x="461133" y="524272"/>
                    <a:pt x="462424" y="524272"/>
                  </a:cubicBezTo>
                  <a:cubicBezTo>
                    <a:pt x="464037" y="524272"/>
                    <a:pt x="468554" y="525883"/>
                    <a:pt x="469199" y="528139"/>
                  </a:cubicBezTo>
                  <a:lnTo>
                    <a:pt x="474361" y="542318"/>
                  </a:lnTo>
                  <a:cubicBezTo>
                    <a:pt x="475007" y="544251"/>
                    <a:pt x="477265" y="545218"/>
                    <a:pt x="479201" y="544574"/>
                  </a:cubicBezTo>
                  <a:lnTo>
                    <a:pt x="511464" y="532650"/>
                  </a:lnTo>
                  <a:cubicBezTo>
                    <a:pt x="513400" y="532006"/>
                    <a:pt x="514368" y="529750"/>
                    <a:pt x="513723" y="527816"/>
                  </a:cubicBezTo>
                  <a:lnTo>
                    <a:pt x="508560" y="513315"/>
                  </a:lnTo>
                  <a:cubicBezTo>
                    <a:pt x="507915" y="511381"/>
                    <a:pt x="508238" y="509125"/>
                    <a:pt x="509206" y="508159"/>
                  </a:cubicBezTo>
                  <a:cubicBezTo>
                    <a:pt x="510496" y="507192"/>
                    <a:pt x="514691" y="505258"/>
                    <a:pt x="516626" y="506225"/>
                  </a:cubicBezTo>
                  <a:lnTo>
                    <a:pt x="530500" y="512348"/>
                  </a:lnTo>
                  <a:cubicBezTo>
                    <a:pt x="532435" y="513315"/>
                    <a:pt x="534694" y="512348"/>
                    <a:pt x="535339" y="510737"/>
                  </a:cubicBezTo>
                  <a:lnTo>
                    <a:pt x="549858" y="479478"/>
                  </a:lnTo>
                  <a:cubicBezTo>
                    <a:pt x="550825" y="477544"/>
                    <a:pt x="549858" y="475288"/>
                    <a:pt x="547922" y="474322"/>
                  </a:cubicBezTo>
                  <a:lnTo>
                    <a:pt x="534049" y="467876"/>
                  </a:lnTo>
                  <a:cubicBezTo>
                    <a:pt x="532113" y="467232"/>
                    <a:pt x="531145" y="462398"/>
                    <a:pt x="531145" y="461109"/>
                  </a:cubicBezTo>
                  <a:cubicBezTo>
                    <a:pt x="531145" y="459498"/>
                    <a:pt x="532435" y="457886"/>
                    <a:pt x="534694" y="457242"/>
                  </a:cubicBezTo>
                  <a:lnTo>
                    <a:pt x="548890" y="451764"/>
                  </a:lnTo>
                  <a:cubicBezTo>
                    <a:pt x="550825" y="451119"/>
                    <a:pt x="551793" y="448863"/>
                    <a:pt x="551148" y="446930"/>
                  </a:cubicBezTo>
                  <a:lnTo>
                    <a:pt x="539211" y="414704"/>
                  </a:lnTo>
                  <a:cubicBezTo>
                    <a:pt x="538565" y="412770"/>
                    <a:pt x="536307" y="411804"/>
                    <a:pt x="534371" y="412448"/>
                  </a:cubicBezTo>
                  <a:lnTo>
                    <a:pt x="520175" y="417604"/>
                  </a:lnTo>
                  <a:cubicBezTo>
                    <a:pt x="517917" y="418571"/>
                    <a:pt x="515658" y="418249"/>
                    <a:pt x="514691" y="416960"/>
                  </a:cubicBezTo>
                  <a:cubicBezTo>
                    <a:pt x="513723" y="415993"/>
                    <a:pt x="511787" y="411481"/>
                    <a:pt x="512755" y="409548"/>
                  </a:cubicBezTo>
                  <a:lnTo>
                    <a:pt x="518885" y="396013"/>
                  </a:lnTo>
                  <a:cubicBezTo>
                    <a:pt x="519853" y="394079"/>
                    <a:pt x="518885" y="391824"/>
                    <a:pt x="516949" y="390857"/>
                  </a:cubicBezTo>
                  <a:lnTo>
                    <a:pt x="485976" y="376355"/>
                  </a:lnTo>
                  <a:cubicBezTo>
                    <a:pt x="484040" y="375711"/>
                    <a:pt x="481782" y="376355"/>
                    <a:pt x="480814" y="378289"/>
                  </a:cubicBezTo>
                  <a:lnTo>
                    <a:pt x="474361" y="392146"/>
                  </a:lnTo>
                  <a:cubicBezTo>
                    <a:pt x="473716" y="394079"/>
                    <a:pt x="471780" y="395691"/>
                    <a:pt x="470167" y="395368"/>
                  </a:cubicBezTo>
                  <a:cubicBezTo>
                    <a:pt x="468877" y="395368"/>
                    <a:pt x="464360" y="393757"/>
                    <a:pt x="463714" y="391824"/>
                  </a:cubicBezTo>
                  <a:lnTo>
                    <a:pt x="458230" y="377322"/>
                  </a:lnTo>
                  <a:cubicBezTo>
                    <a:pt x="457584" y="375389"/>
                    <a:pt x="455326" y="374422"/>
                    <a:pt x="453390" y="375066"/>
                  </a:cubicBezTo>
                  <a:close/>
                  <a:moveTo>
                    <a:pt x="0" y="372515"/>
                  </a:moveTo>
                  <a:cubicBezTo>
                    <a:pt x="0" y="424064"/>
                    <a:pt x="104223" y="465626"/>
                    <a:pt x="233292" y="465626"/>
                  </a:cubicBezTo>
                  <a:cubicBezTo>
                    <a:pt x="258461" y="465626"/>
                    <a:pt x="282661" y="464015"/>
                    <a:pt x="305248" y="461116"/>
                  </a:cubicBezTo>
                  <a:cubicBezTo>
                    <a:pt x="305571" y="493978"/>
                    <a:pt x="315574" y="524264"/>
                    <a:pt x="332998" y="549716"/>
                  </a:cubicBezTo>
                  <a:cubicBezTo>
                    <a:pt x="302667" y="555515"/>
                    <a:pt x="268786" y="558737"/>
                    <a:pt x="233292" y="558737"/>
                  </a:cubicBezTo>
                  <a:cubicBezTo>
                    <a:pt x="104546" y="558737"/>
                    <a:pt x="0" y="517175"/>
                    <a:pt x="0" y="465626"/>
                  </a:cubicBezTo>
                  <a:close/>
                  <a:moveTo>
                    <a:pt x="466295" y="326083"/>
                  </a:moveTo>
                  <a:cubicBezTo>
                    <a:pt x="540501" y="326083"/>
                    <a:pt x="600511" y="386023"/>
                    <a:pt x="600511" y="459820"/>
                  </a:cubicBezTo>
                  <a:cubicBezTo>
                    <a:pt x="600511" y="533939"/>
                    <a:pt x="540501" y="593879"/>
                    <a:pt x="466295" y="593879"/>
                  </a:cubicBezTo>
                  <a:cubicBezTo>
                    <a:pt x="392412" y="593879"/>
                    <a:pt x="332080" y="533939"/>
                    <a:pt x="332080" y="459820"/>
                  </a:cubicBezTo>
                  <a:cubicBezTo>
                    <a:pt x="332080" y="386023"/>
                    <a:pt x="392412" y="326083"/>
                    <a:pt x="466295" y="326083"/>
                  </a:cubicBezTo>
                  <a:close/>
                  <a:moveTo>
                    <a:pt x="0" y="232654"/>
                  </a:moveTo>
                  <a:cubicBezTo>
                    <a:pt x="0" y="284212"/>
                    <a:pt x="104554" y="326103"/>
                    <a:pt x="233309" y="326103"/>
                  </a:cubicBezTo>
                  <a:cubicBezTo>
                    <a:pt x="362065" y="326103"/>
                    <a:pt x="466296" y="284212"/>
                    <a:pt x="466296" y="232654"/>
                  </a:cubicBezTo>
                  <a:lnTo>
                    <a:pt x="466296" y="299035"/>
                  </a:lnTo>
                  <a:cubicBezTo>
                    <a:pt x="393689" y="299035"/>
                    <a:pt x="332377" y="347370"/>
                    <a:pt x="312370" y="413429"/>
                  </a:cubicBezTo>
                  <a:cubicBezTo>
                    <a:pt x="287522" y="416973"/>
                    <a:pt x="261061" y="419229"/>
                    <a:pt x="233309" y="419229"/>
                  </a:cubicBezTo>
                  <a:cubicBezTo>
                    <a:pt x="104231" y="419229"/>
                    <a:pt x="0" y="377338"/>
                    <a:pt x="0" y="326103"/>
                  </a:cubicBezTo>
                  <a:close/>
                  <a:moveTo>
                    <a:pt x="233309" y="23200"/>
                  </a:moveTo>
                  <a:cubicBezTo>
                    <a:pt x="105199" y="23200"/>
                    <a:pt x="23234" y="64445"/>
                    <a:pt x="23234" y="93123"/>
                  </a:cubicBezTo>
                  <a:cubicBezTo>
                    <a:pt x="23234" y="121479"/>
                    <a:pt x="105199" y="163046"/>
                    <a:pt x="233309" y="163046"/>
                  </a:cubicBezTo>
                  <a:cubicBezTo>
                    <a:pt x="361420" y="163046"/>
                    <a:pt x="443062" y="121479"/>
                    <a:pt x="443062" y="93123"/>
                  </a:cubicBezTo>
                  <a:cubicBezTo>
                    <a:pt x="443062" y="64445"/>
                    <a:pt x="361420" y="23200"/>
                    <a:pt x="233309" y="23200"/>
                  </a:cubicBezTo>
                  <a:close/>
                  <a:moveTo>
                    <a:pt x="233309" y="0"/>
                  </a:moveTo>
                  <a:cubicBezTo>
                    <a:pt x="362065" y="0"/>
                    <a:pt x="466296" y="41567"/>
                    <a:pt x="466296" y="93123"/>
                  </a:cubicBezTo>
                  <a:lnTo>
                    <a:pt x="466296" y="186246"/>
                  </a:lnTo>
                  <a:cubicBezTo>
                    <a:pt x="466296" y="237802"/>
                    <a:pt x="362065" y="279369"/>
                    <a:pt x="233309" y="279369"/>
                  </a:cubicBezTo>
                  <a:cubicBezTo>
                    <a:pt x="104231" y="279369"/>
                    <a:pt x="0" y="237802"/>
                    <a:pt x="0" y="186246"/>
                  </a:cubicBezTo>
                  <a:lnTo>
                    <a:pt x="0" y="93123"/>
                  </a:lnTo>
                  <a:cubicBezTo>
                    <a:pt x="0" y="41567"/>
                    <a:pt x="104554" y="0"/>
                    <a:pt x="233309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bg1"/>
                </a:solidFill>
              </a:endParaRPr>
            </a:p>
          </p:txBody>
        </p:sp>
      </p:grpSp>
      <p:sp>
        <p:nvSpPr>
          <p:cNvPr id="40" name="1">
            <a:extLst>
              <a:ext uri="{FF2B5EF4-FFF2-40B4-BE49-F238E27FC236}">
                <a16:creationId xmlns:a16="http://schemas.microsoft.com/office/drawing/2014/main" id="{F16D8BD7-F7BF-483A-BFCC-CAC787AB5A54}"/>
              </a:ext>
            </a:extLst>
          </p:cNvPr>
          <p:cNvSpPr/>
          <p:nvPr/>
        </p:nvSpPr>
        <p:spPr>
          <a:xfrm>
            <a:off x="9750804" y="1686952"/>
            <a:ext cx="1052638" cy="409575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sz="1600" b="1" dirty="0">
                <a:solidFill>
                  <a:srgbClr val="680000"/>
                </a:solidFill>
                <a:latin typeface="黑体" panose="02010609060101010101" pitchFamily="49" charset="-122"/>
                <a:ea typeface="字魂59号-创粗黑"/>
              </a:rPr>
              <a:t>客户支持</a:t>
            </a:r>
            <a:endParaRPr lang="en-US" altLang="zh-CN" sz="1600" b="1" dirty="0">
              <a:solidFill>
                <a:srgbClr val="680000"/>
              </a:solidFill>
              <a:latin typeface="黑体" panose="02010609060101010101" pitchFamily="49" charset="-122"/>
              <a:ea typeface="字魂59号-创粗黑"/>
            </a:endParaRPr>
          </a:p>
        </p:txBody>
      </p:sp>
      <p:sp>
        <p:nvSpPr>
          <p:cNvPr id="44" name="íSḷíḍê">
            <a:extLst>
              <a:ext uri="{FF2B5EF4-FFF2-40B4-BE49-F238E27FC236}">
                <a16:creationId xmlns:a16="http://schemas.microsoft.com/office/drawing/2014/main" id="{941676F3-B272-487A-BBDB-92488FB2F4CF}"/>
              </a:ext>
            </a:extLst>
          </p:cNvPr>
          <p:cNvSpPr txBox="1"/>
          <p:nvPr/>
        </p:nvSpPr>
        <p:spPr>
          <a:xfrm>
            <a:off x="9547879" y="4774021"/>
            <a:ext cx="1763952" cy="165134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rgbClr val="68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经验丰富的软件、硬件工程师。随时候命的客户经理和技术支持</a:t>
            </a:r>
            <a:r>
              <a:rPr lang="en-US" altLang="zh-CN" sz="1400" b="1" dirty="0">
                <a:solidFill>
                  <a:srgbClr val="68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FAE</a:t>
            </a:r>
            <a:r>
              <a:rPr lang="zh-CN" altLang="en-US" sz="1400" b="1" dirty="0">
                <a:solidFill>
                  <a:srgbClr val="68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400" b="1" dirty="0">
              <a:solidFill>
                <a:srgbClr val="68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18DAEA60-28F5-4CE4-A1FA-061DF8E8D8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12253" t="5150" r="9520" b="4927"/>
          <a:stretch/>
        </p:blipFill>
        <p:spPr>
          <a:xfrm>
            <a:off x="1592137" y="2259129"/>
            <a:ext cx="750925" cy="750925"/>
          </a:xfrm>
          <a:prstGeom prst="flowChartConnector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08F27E76-D4FD-4FBA-BD30-96FB65F562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7059" b="7059"/>
          <a:stretch/>
        </p:blipFill>
        <p:spPr>
          <a:xfrm>
            <a:off x="7000644" y="2264788"/>
            <a:ext cx="750925" cy="739605"/>
          </a:xfrm>
          <a:prstGeom prst="flowChartConnector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48" name="直角三角形 8">
            <a:extLst>
              <a:ext uri="{FF2B5EF4-FFF2-40B4-BE49-F238E27FC236}">
                <a16:creationId xmlns:a16="http://schemas.microsoft.com/office/drawing/2014/main" id="{3F10523A-3627-4EAB-9D3D-AF75FA25DDB2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2">
            <a:extLst>
              <a:ext uri="{FF2B5EF4-FFF2-40B4-BE49-F238E27FC236}">
                <a16:creationId xmlns:a16="http://schemas.microsoft.com/office/drawing/2014/main" id="{169D0E8E-24F8-49C8-B71F-596A78832C63}"/>
              </a:ext>
            </a:extLst>
          </p:cNvPr>
          <p:cNvGrpSpPr/>
          <p:nvPr/>
        </p:nvGrpSpPr>
        <p:grpSpPr>
          <a:xfrm>
            <a:off x="10241123" y="3008317"/>
            <a:ext cx="72000" cy="1767446"/>
            <a:chOff x="8128908" y="2482830"/>
            <a:chExt cx="72000" cy="1767446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EE029806-ED28-49CF-B4ED-BA910E24E97D}"/>
                </a:ext>
              </a:extLst>
            </p:cNvPr>
            <p:cNvCxnSpPr/>
            <p:nvPr/>
          </p:nvCxnSpPr>
          <p:spPr>
            <a:xfrm>
              <a:off x="8164908" y="2482830"/>
              <a:ext cx="0" cy="1767446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51" name="0">
              <a:extLst>
                <a:ext uri="{FF2B5EF4-FFF2-40B4-BE49-F238E27FC236}">
                  <a16:creationId xmlns:a16="http://schemas.microsoft.com/office/drawing/2014/main" id="{77F8D8EB-B089-4F75-BD2F-7B9B5F2128C9}"/>
                </a:ext>
              </a:extLst>
            </p:cNvPr>
            <p:cNvSpPr/>
            <p:nvPr/>
          </p:nvSpPr>
          <p:spPr>
            <a:xfrm>
              <a:off x="8128908" y="2938509"/>
              <a:ext cx="72000" cy="72000"/>
            </a:xfrm>
            <a:prstGeom prst="ellipse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2000" b="1" i="1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46CC407-4367-4F61-809D-B6949EE6E4B9}"/>
              </a:ext>
            </a:extLst>
          </p:cNvPr>
          <p:cNvGrpSpPr/>
          <p:nvPr/>
        </p:nvGrpSpPr>
        <p:grpSpPr>
          <a:xfrm>
            <a:off x="9885166" y="2257389"/>
            <a:ext cx="750928" cy="750928"/>
            <a:chOff x="5743723" y="2259126"/>
            <a:chExt cx="750928" cy="750928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12E791BA-72C2-4237-98B8-9DBD3AB8A376}"/>
                </a:ext>
              </a:extLst>
            </p:cNvPr>
            <p:cNvSpPr/>
            <p:nvPr/>
          </p:nvSpPr>
          <p:spPr>
            <a:xfrm>
              <a:off x="5743723" y="2259126"/>
              <a:ext cx="750928" cy="750928"/>
            </a:xfrm>
            <a:prstGeom prst="ellipse">
              <a:avLst/>
            </a:prstGeom>
            <a:gradFill>
              <a:gsLst>
                <a:gs pos="0">
                  <a:srgbClr val="E8B388"/>
                </a:gs>
                <a:gs pos="100000">
                  <a:srgbClr val="D59769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ii">
              <a:extLst>
                <a:ext uri="{FF2B5EF4-FFF2-40B4-BE49-F238E27FC236}">
                  <a16:creationId xmlns:a16="http://schemas.microsoft.com/office/drawing/2014/main" id="{04EEEE8F-65E5-43D9-B46E-2BCC12F3807F}"/>
                </a:ext>
              </a:extLst>
            </p:cNvPr>
            <p:cNvSpPr/>
            <p:nvPr/>
          </p:nvSpPr>
          <p:spPr>
            <a:xfrm>
              <a:off x="5942811" y="2505075"/>
              <a:ext cx="347468" cy="275133"/>
            </a:xfrm>
            <a:custGeom>
              <a:avLst/>
              <a:gdLst>
                <a:gd name="connsiteX0" fmla="*/ 66529 w 609120"/>
                <a:gd name="connsiteY0" fmla="*/ 352898 h 482315"/>
                <a:gd name="connsiteX1" fmla="*/ 542591 w 609120"/>
                <a:gd name="connsiteY1" fmla="*/ 352898 h 482315"/>
                <a:gd name="connsiteX2" fmla="*/ 609120 w 609120"/>
                <a:gd name="connsiteY2" fmla="*/ 452184 h 482315"/>
                <a:gd name="connsiteX3" fmla="*/ 609120 w 609120"/>
                <a:gd name="connsiteY3" fmla="*/ 482315 h 482315"/>
                <a:gd name="connsiteX4" fmla="*/ 0 w 609120"/>
                <a:gd name="connsiteY4" fmla="*/ 482315 h 482315"/>
                <a:gd name="connsiteX5" fmla="*/ 0 w 609120"/>
                <a:gd name="connsiteY5" fmla="*/ 452184 h 482315"/>
                <a:gd name="connsiteX6" fmla="*/ 278451 w 609120"/>
                <a:gd name="connsiteY6" fmla="*/ 214237 h 482315"/>
                <a:gd name="connsiteX7" fmla="*/ 447314 w 609120"/>
                <a:gd name="connsiteY7" fmla="*/ 214237 h 482315"/>
                <a:gd name="connsiteX8" fmla="*/ 447314 w 609120"/>
                <a:gd name="connsiteY8" fmla="*/ 232866 h 482315"/>
                <a:gd name="connsiteX9" fmla="*/ 278451 w 609120"/>
                <a:gd name="connsiteY9" fmla="*/ 232866 h 482315"/>
                <a:gd name="connsiteX10" fmla="*/ 156937 w 609120"/>
                <a:gd name="connsiteY10" fmla="*/ 214237 h 482315"/>
                <a:gd name="connsiteX11" fmla="*/ 235970 w 609120"/>
                <a:gd name="connsiteY11" fmla="*/ 214237 h 482315"/>
                <a:gd name="connsiteX12" fmla="*/ 235970 w 609120"/>
                <a:gd name="connsiteY12" fmla="*/ 232866 h 482315"/>
                <a:gd name="connsiteX13" fmla="*/ 156937 w 609120"/>
                <a:gd name="connsiteY13" fmla="*/ 232866 h 482315"/>
                <a:gd name="connsiteX14" fmla="*/ 278451 w 609120"/>
                <a:gd name="connsiteY14" fmla="*/ 157149 h 482315"/>
                <a:gd name="connsiteX15" fmla="*/ 447314 w 609120"/>
                <a:gd name="connsiteY15" fmla="*/ 157149 h 482315"/>
                <a:gd name="connsiteX16" fmla="*/ 447314 w 609120"/>
                <a:gd name="connsiteY16" fmla="*/ 175778 h 482315"/>
                <a:gd name="connsiteX17" fmla="*/ 278451 w 609120"/>
                <a:gd name="connsiteY17" fmla="*/ 175778 h 482315"/>
                <a:gd name="connsiteX18" fmla="*/ 156937 w 609120"/>
                <a:gd name="connsiteY18" fmla="*/ 157149 h 482315"/>
                <a:gd name="connsiteX19" fmla="*/ 235970 w 609120"/>
                <a:gd name="connsiteY19" fmla="*/ 157149 h 482315"/>
                <a:gd name="connsiteX20" fmla="*/ 235970 w 609120"/>
                <a:gd name="connsiteY20" fmla="*/ 175778 h 482315"/>
                <a:gd name="connsiteX21" fmla="*/ 156937 w 609120"/>
                <a:gd name="connsiteY21" fmla="*/ 175778 h 482315"/>
                <a:gd name="connsiteX22" fmla="*/ 278451 w 609120"/>
                <a:gd name="connsiteY22" fmla="*/ 99991 h 482315"/>
                <a:gd name="connsiteX23" fmla="*/ 447314 w 609120"/>
                <a:gd name="connsiteY23" fmla="*/ 99991 h 482315"/>
                <a:gd name="connsiteX24" fmla="*/ 447314 w 609120"/>
                <a:gd name="connsiteY24" fmla="*/ 118691 h 482315"/>
                <a:gd name="connsiteX25" fmla="*/ 278451 w 609120"/>
                <a:gd name="connsiteY25" fmla="*/ 118691 h 482315"/>
                <a:gd name="connsiteX26" fmla="*/ 156937 w 609120"/>
                <a:gd name="connsiteY26" fmla="*/ 99991 h 482315"/>
                <a:gd name="connsiteX27" fmla="*/ 235970 w 609120"/>
                <a:gd name="connsiteY27" fmla="*/ 99991 h 482315"/>
                <a:gd name="connsiteX28" fmla="*/ 235970 w 609120"/>
                <a:gd name="connsiteY28" fmla="*/ 118691 h 482315"/>
                <a:gd name="connsiteX29" fmla="*/ 156937 w 609120"/>
                <a:gd name="connsiteY29" fmla="*/ 118691 h 482315"/>
                <a:gd name="connsiteX30" fmla="*/ 116312 w 609120"/>
                <a:gd name="connsiteY30" fmla="*/ 41471 h 482315"/>
                <a:gd name="connsiteX31" fmla="*/ 116312 w 609120"/>
                <a:gd name="connsiteY31" fmla="*/ 288120 h 482315"/>
                <a:gd name="connsiteX32" fmla="*/ 493160 w 609120"/>
                <a:gd name="connsiteY32" fmla="*/ 288120 h 482315"/>
                <a:gd name="connsiteX33" fmla="*/ 493160 w 609120"/>
                <a:gd name="connsiteY33" fmla="*/ 41471 h 482315"/>
                <a:gd name="connsiteX34" fmla="*/ 66684 w 609120"/>
                <a:gd name="connsiteY34" fmla="*/ 0 h 482315"/>
                <a:gd name="connsiteX35" fmla="*/ 542788 w 609120"/>
                <a:gd name="connsiteY35" fmla="*/ 0 h 482315"/>
                <a:gd name="connsiteX36" fmla="*/ 542788 w 609120"/>
                <a:gd name="connsiteY36" fmla="*/ 329682 h 482315"/>
                <a:gd name="connsiteX37" fmla="*/ 66684 w 609120"/>
                <a:gd name="connsiteY37" fmla="*/ 329682 h 48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9120" h="482315">
                  <a:moveTo>
                    <a:pt x="66529" y="352898"/>
                  </a:moveTo>
                  <a:lnTo>
                    <a:pt x="542591" y="352898"/>
                  </a:lnTo>
                  <a:lnTo>
                    <a:pt x="609120" y="452184"/>
                  </a:lnTo>
                  <a:lnTo>
                    <a:pt x="609120" y="482315"/>
                  </a:lnTo>
                  <a:lnTo>
                    <a:pt x="0" y="482315"/>
                  </a:lnTo>
                  <a:lnTo>
                    <a:pt x="0" y="452184"/>
                  </a:lnTo>
                  <a:close/>
                  <a:moveTo>
                    <a:pt x="278451" y="214237"/>
                  </a:moveTo>
                  <a:lnTo>
                    <a:pt x="447314" y="214237"/>
                  </a:lnTo>
                  <a:lnTo>
                    <a:pt x="447314" y="232866"/>
                  </a:lnTo>
                  <a:lnTo>
                    <a:pt x="278451" y="232866"/>
                  </a:lnTo>
                  <a:close/>
                  <a:moveTo>
                    <a:pt x="156937" y="214237"/>
                  </a:moveTo>
                  <a:lnTo>
                    <a:pt x="235970" y="214237"/>
                  </a:lnTo>
                  <a:lnTo>
                    <a:pt x="235970" y="232866"/>
                  </a:lnTo>
                  <a:lnTo>
                    <a:pt x="156937" y="232866"/>
                  </a:lnTo>
                  <a:close/>
                  <a:moveTo>
                    <a:pt x="278451" y="157149"/>
                  </a:moveTo>
                  <a:lnTo>
                    <a:pt x="447314" y="157149"/>
                  </a:lnTo>
                  <a:lnTo>
                    <a:pt x="447314" y="175778"/>
                  </a:lnTo>
                  <a:lnTo>
                    <a:pt x="278451" y="175778"/>
                  </a:lnTo>
                  <a:close/>
                  <a:moveTo>
                    <a:pt x="156937" y="157149"/>
                  </a:moveTo>
                  <a:lnTo>
                    <a:pt x="235970" y="157149"/>
                  </a:lnTo>
                  <a:lnTo>
                    <a:pt x="235970" y="175778"/>
                  </a:lnTo>
                  <a:lnTo>
                    <a:pt x="156937" y="175778"/>
                  </a:lnTo>
                  <a:close/>
                  <a:moveTo>
                    <a:pt x="278451" y="99991"/>
                  </a:moveTo>
                  <a:lnTo>
                    <a:pt x="447314" y="99991"/>
                  </a:lnTo>
                  <a:lnTo>
                    <a:pt x="447314" y="118691"/>
                  </a:lnTo>
                  <a:lnTo>
                    <a:pt x="278451" y="118691"/>
                  </a:lnTo>
                  <a:close/>
                  <a:moveTo>
                    <a:pt x="156937" y="99991"/>
                  </a:moveTo>
                  <a:lnTo>
                    <a:pt x="235970" y="99991"/>
                  </a:lnTo>
                  <a:lnTo>
                    <a:pt x="235970" y="118691"/>
                  </a:lnTo>
                  <a:lnTo>
                    <a:pt x="156937" y="118691"/>
                  </a:lnTo>
                  <a:close/>
                  <a:moveTo>
                    <a:pt x="116312" y="41471"/>
                  </a:moveTo>
                  <a:lnTo>
                    <a:pt x="116312" y="288120"/>
                  </a:lnTo>
                  <a:lnTo>
                    <a:pt x="493160" y="288120"/>
                  </a:lnTo>
                  <a:lnTo>
                    <a:pt x="493160" y="41471"/>
                  </a:lnTo>
                  <a:close/>
                  <a:moveTo>
                    <a:pt x="66684" y="0"/>
                  </a:moveTo>
                  <a:lnTo>
                    <a:pt x="542788" y="0"/>
                  </a:lnTo>
                  <a:lnTo>
                    <a:pt x="542788" y="329682"/>
                  </a:lnTo>
                  <a:lnTo>
                    <a:pt x="66684" y="329682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655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5" grpId="0"/>
      <p:bldP spid="32" grpId="0"/>
      <p:bldP spid="33" grpId="0"/>
      <p:bldP spid="40" grpId="0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5BF7D8F-16FC-4596-9475-A7A44BECC99F}"/>
              </a:ext>
            </a:extLst>
          </p:cNvPr>
          <p:cNvSpPr/>
          <p:nvPr/>
        </p:nvSpPr>
        <p:spPr>
          <a:xfrm>
            <a:off x="0" y="0"/>
            <a:ext cx="9586365" cy="6875926"/>
          </a:xfrm>
          <a:custGeom>
            <a:avLst/>
            <a:gdLst>
              <a:gd name="connsiteX0" fmla="*/ 0 w 9610641"/>
              <a:gd name="connsiteY0" fmla="*/ 0 h 6858000"/>
              <a:gd name="connsiteX1" fmla="*/ 9610641 w 9610641"/>
              <a:gd name="connsiteY1" fmla="*/ 0 h 6858000"/>
              <a:gd name="connsiteX2" fmla="*/ 9610641 w 9610641"/>
              <a:gd name="connsiteY2" fmla="*/ 6858000 h 6858000"/>
              <a:gd name="connsiteX3" fmla="*/ 0 w 9610641"/>
              <a:gd name="connsiteY3" fmla="*/ 6858000 h 6858000"/>
              <a:gd name="connsiteX4" fmla="*/ 0 w 9610641"/>
              <a:gd name="connsiteY4" fmla="*/ 0 h 6858000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10201360"/>
              <a:gd name="connsiteY0" fmla="*/ 0 h 6882276"/>
              <a:gd name="connsiteX1" fmla="*/ 10201360 w 10201360"/>
              <a:gd name="connsiteY1" fmla="*/ 0 h 6882276"/>
              <a:gd name="connsiteX2" fmla="*/ 3509246 w 10201360"/>
              <a:gd name="connsiteY2" fmla="*/ 6882276 h 6882276"/>
              <a:gd name="connsiteX3" fmla="*/ 0 w 10201360"/>
              <a:gd name="connsiteY3" fmla="*/ 6858000 h 6882276"/>
              <a:gd name="connsiteX4" fmla="*/ 0 w 10201360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75926"/>
              <a:gd name="connsiteX1" fmla="*/ 9586365 w 9586365"/>
              <a:gd name="connsiteY1" fmla="*/ 16184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  <a:gd name="connsiteX0" fmla="*/ 0 w 9586365"/>
              <a:gd name="connsiteY0" fmla="*/ 0 h 6875926"/>
              <a:gd name="connsiteX1" fmla="*/ 9586365 w 9586365"/>
              <a:gd name="connsiteY1" fmla="*/ 1368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6365" h="6875926">
                <a:moveTo>
                  <a:pt x="0" y="0"/>
                </a:moveTo>
                <a:lnTo>
                  <a:pt x="9586365" y="1368"/>
                </a:lnTo>
                <a:cubicBezTo>
                  <a:pt x="5537650" y="1146391"/>
                  <a:pt x="3834052" y="4531595"/>
                  <a:pt x="3515596" y="687592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-191135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3">
            <a:extLst>
              <a:ext uri="{FF2B5EF4-FFF2-40B4-BE49-F238E27FC236}">
                <a16:creationId xmlns:a16="http://schemas.microsoft.com/office/drawing/2014/main" id="{B8E25DB4-78CD-4CC5-A733-F03AB8DDBCE0}"/>
              </a:ext>
            </a:extLst>
          </p:cNvPr>
          <p:cNvSpPr/>
          <p:nvPr/>
        </p:nvSpPr>
        <p:spPr>
          <a:xfrm flipV="1">
            <a:off x="5475991" y="0"/>
            <a:ext cx="5794290" cy="2818394"/>
          </a:xfrm>
          <a:custGeom>
            <a:avLst/>
            <a:gdLst>
              <a:gd name="connsiteX0" fmla="*/ 0 w 1051965"/>
              <a:gd name="connsiteY0" fmla="*/ 3536219 h 3536219"/>
              <a:gd name="connsiteX1" fmla="*/ 0 w 1051965"/>
              <a:gd name="connsiteY1" fmla="*/ 0 h 3536219"/>
              <a:gd name="connsiteX2" fmla="*/ 1051965 w 1051965"/>
              <a:gd name="connsiteY2" fmla="*/ 3536219 h 3536219"/>
              <a:gd name="connsiteX3" fmla="*/ 0 w 1051965"/>
              <a:gd name="connsiteY3" fmla="*/ 3536219 h 353621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1051965 w 2613727"/>
              <a:gd name="connsiteY2" fmla="*/ 40945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69415 w 2613727"/>
              <a:gd name="connsiteY2" fmla="*/ 40818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6306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2793039 w 3808064"/>
              <a:gd name="connsiteY0" fmla="*/ 3329238 h 3329238"/>
              <a:gd name="connsiteX1" fmla="*/ 250566 w 3808064"/>
              <a:gd name="connsiteY1" fmla="*/ 0 h 3329238"/>
              <a:gd name="connsiteX2" fmla="*/ 3787854 w 3808064"/>
              <a:gd name="connsiteY2" fmla="*/ 3310188 h 3329238"/>
              <a:gd name="connsiteX3" fmla="*/ 2793039 w 3808064"/>
              <a:gd name="connsiteY3" fmla="*/ 3329238 h 3329238"/>
              <a:gd name="connsiteX0" fmla="*/ 2758934 w 3788027"/>
              <a:gd name="connsiteY0" fmla="*/ 3329238 h 3329238"/>
              <a:gd name="connsiteX1" fmla="*/ 216461 w 3788027"/>
              <a:gd name="connsiteY1" fmla="*/ 0 h 3329238"/>
              <a:gd name="connsiteX2" fmla="*/ 3753749 w 3788027"/>
              <a:gd name="connsiteY2" fmla="*/ 3310188 h 3329238"/>
              <a:gd name="connsiteX3" fmla="*/ 2758934 w 3788027"/>
              <a:gd name="connsiteY3" fmla="*/ 3329238 h 3329238"/>
              <a:gd name="connsiteX0" fmla="*/ 2542473 w 3571566"/>
              <a:gd name="connsiteY0" fmla="*/ 3329238 h 3329238"/>
              <a:gd name="connsiteX1" fmla="*/ 0 w 3571566"/>
              <a:gd name="connsiteY1" fmla="*/ 0 h 3329238"/>
              <a:gd name="connsiteX2" fmla="*/ 3537288 w 3571566"/>
              <a:gd name="connsiteY2" fmla="*/ 3310188 h 3329238"/>
              <a:gd name="connsiteX3" fmla="*/ 2542473 w 3571566"/>
              <a:gd name="connsiteY3" fmla="*/ 3329238 h 3329238"/>
              <a:gd name="connsiteX0" fmla="*/ 2542473 w 3571566"/>
              <a:gd name="connsiteY0" fmla="*/ 3329238 h 3329238"/>
              <a:gd name="connsiteX1" fmla="*/ 0 w 3571566"/>
              <a:gd name="connsiteY1" fmla="*/ 0 h 3329238"/>
              <a:gd name="connsiteX2" fmla="*/ 3537288 w 3571566"/>
              <a:gd name="connsiteY2" fmla="*/ 3310188 h 3329238"/>
              <a:gd name="connsiteX3" fmla="*/ 2542473 w 3571566"/>
              <a:gd name="connsiteY3" fmla="*/ 3329238 h 3329238"/>
              <a:gd name="connsiteX0" fmla="*/ 2542473 w 3537288"/>
              <a:gd name="connsiteY0" fmla="*/ 3329238 h 3329238"/>
              <a:gd name="connsiteX1" fmla="*/ 0 w 3537288"/>
              <a:gd name="connsiteY1" fmla="*/ 0 h 3329238"/>
              <a:gd name="connsiteX2" fmla="*/ 3537288 w 3537288"/>
              <a:gd name="connsiteY2" fmla="*/ 3310188 h 3329238"/>
              <a:gd name="connsiteX3" fmla="*/ 2542473 w 3537288"/>
              <a:gd name="connsiteY3" fmla="*/ 3329238 h 3329238"/>
              <a:gd name="connsiteX0" fmla="*/ 4159606 w 5154421"/>
              <a:gd name="connsiteY0" fmla="*/ 2168174 h 2168174"/>
              <a:gd name="connsiteX1" fmla="*/ 0 w 5154421"/>
              <a:gd name="connsiteY1" fmla="*/ 0 h 2168174"/>
              <a:gd name="connsiteX2" fmla="*/ 5154421 w 5154421"/>
              <a:gd name="connsiteY2" fmla="*/ 2149124 h 2168174"/>
              <a:gd name="connsiteX3" fmla="*/ 4159606 w 5154421"/>
              <a:gd name="connsiteY3" fmla="*/ 2168174 h 2168174"/>
              <a:gd name="connsiteX0" fmla="*/ 4159606 w 5154421"/>
              <a:gd name="connsiteY0" fmla="*/ 2168174 h 2168174"/>
              <a:gd name="connsiteX1" fmla="*/ 0 w 5154421"/>
              <a:gd name="connsiteY1" fmla="*/ 0 h 2168174"/>
              <a:gd name="connsiteX2" fmla="*/ 5154421 w 5154421"/>
              <a:gd name="connsiteY2" fmla="*/ 2149124 h 2168174"/>
              <a:gd name="connsiteX3" fmla="*/ 4159606 w 5154421"/>
              <a:gd name="connsiteY3" fmla="*/ 2168174 h 2168174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0621"/>
              <a:gd name="connsiteY0" fmla="*/ 2149036 h 2149036"/>
              <a:gd name="connsiteX1" fmla="*/ 0 w 5230621"/>
              <a:gd name="connsiteY1" fmla="*/ 0 h 2149036"/>
              <a:gd name="connsiteX2" fmla="*/ 5230621 w 5230621"/>
              <a:gd name="connsiteY2" fmla="*/ 2129986 h 2149036"/>
              <a:gd name="connsiteX3" fmla="*/ 4235806 w 5230621"/>
              <a:gd name="connsiteY3" fmla="*/ 2149036 h 2149036"/>
              <a:gd name="connsiteX0" fmla="*/ 4235806 w 5233796"/>
              <a:gd name="connsiteY0" fmla="*/ 2149036 h 2149036"/>
              <a:gd name="connsiteX1" fmla="*/ 0 w 5233796"/>
              <a:gd name="connsiteY1" fmla="*/ 0 h 2149036"/>
              <a:gd name="connsiteX2" fmla="*/ 5233796 w 5233796"/>
              <a:gd name="connsiteY2" fmla="*/ 2146732 h 2149036"/>
              <a:gd name="connsiteX3" fmla="*/ 4235806 w 5233796"/>
              <a:gd name="connsiteY3" fmla="*/ 2149036 h 2149036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297296"/>
              <a:gd name="connsiteY0" fmla="*/ 2122721 h 2122721"/>
              <a:gd name="connsiteX1" fmla="*/ 0 w 5297296"/>
              <a:gd name="connsiteY1" fmla="*/ 0 h 2122721"/>
              <a:gd name="connsiteX2" fmla="*/ 5297296 w 5297296"/>
              <a:gd name="connsiteY2" fmla="*/ 2120417 h 2122721"/>
              <a:gd name="connsiteX3" fmla="*/ 4299306 w 5297296"/>
              <a:gd name="connsiteY3" fmla="*/ 2122721 h 2122721"/>
              <a:gd name="connsiteX0" fmla="*/ 4299306 w 5790056"/>
              <a:gd name="connsiteY0" fmla="*/ 2122721 h 2122721"/>
              <a:gd name="connsiteX1" fmla="*/ 0 w 5790056"/>
              <a:gd name="connsiteY1" fmla="*/ 0 h 2122721"/>
              <a:gd name="connsiteX2" fmla="*/ 5790056 w 5790056"/>
              <a:gd name="connsiteY2" fmla="*/ 2120417 h 2122721"/>
              <a:gd name="connsiteX3" fmla="*/ 4299306 w 5790056"/>
              <a:gd name="connsiteY3" fmla="*/ 2122721 h 2122721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  <a:gd name="connsiteX0" fmla="*/ 4299306 w 5794290"/>
              <a:gd name="connsiteY0" fmla="*/ 2122721 h 2123606"/>
              <a:gd name="connsiteX1" fmla="*/ 0 w 5794290"/>
              <a:gd name="connsiteY1" fmla="*/ 0 h 2123606"/>
              <a:gd name="connsiteX2" fmla="*/ 5794290 w 5794290"/>
              <a:gd name="connsiteY2" fmla="*/ 2123606 h 2123606"/>
              <a:gd name="connsiteX3" fmla="*/ 4299306 w 5794290"/>
              <a:gd name="connsiteY3" fmla="*/ 2122721 h 2123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4290" h="2123606">
                <a:moveTo>
                  <a:pt x="4299306" y="2122721"/>
                </a:moveTo>
                <a:cubicBezTo>
                  <a:pt x="2665473" y="1751344"/>
                  <a:pt x="1257066" y="1185461"/>
                  <a:pt x="0" y="0"/>
                </a:cubicBezTo>
                <a:cubicBezTo>
                  <a:pt x="902449" y="660654"/>
                  <a:pt x="2197538" y="1647613"/>
                  <a:pt x="5794290" y="2123606"/>
                </a:cubicBezTo>
                <a:lnTo>
                  <a:pt x="4299306" y="2122721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1">
            <a:extLst>
              <a:ext uri="{FF2B5EF4-FFF2-40B4-BE49-F238E27FC236}">
                <a16:creationId xmlns:a16="http://schemas.microsoft.com/office/drawing/2014/main" id="{FB657C6F-59B8-4152-BC1C-075157E8138E}"/>
              </a:ext>
            </a:extLst>
          </p:cNvPr>
          <p:cNvSpPr/>
          <p:nvPr/>
        </p:nvSpPr>
        <p:spPr>
          <a:xfrm>
            <a:off x="0" y="-8963"/>
            <a:ext cx="9586365" cy="6866963"/>
          </a:xfrm>
          <a:custGeom>
            <a:avLst/>
            <a:gdLst>
              <a:gd name="connsiteX0" fmla="*/ 0 w 9610641"/>
              <a:gd name="connsiteY0" fmla="*/ 0 h 6858000"/>
              <a:gd name="connsiteX1" fmla="*/ 9610641 w 9610641"/>
              <a:gd name="connsiteY1" fmla="*/ 0 h 6858000"/>
              <a:gd name="connsiteX2" fmla="*/ 9610641 w 9610641"/>
              <a:gd name="connsiteY2" fmla="*/ 6858000 h 6858000"/>
              <a:gd name="connsiteX3" fmla="*/ 0 w 9610641"/>
              <a:gd name="connsiteY3" fmla="*/ 6858000 h 6858000"/>
              <a:gd name="connsiteX4" fmla="*/ 0 w 9610641"/>
              <a:gd name="connsiteY4" fmla="*/ 0 h 6858000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9610641"/>
              <a:gd name="connsiteY0" fmla="*/ 0 h 6882276"/>
              <a:gd name="connsiteX1" fmla="*/ 9610641 w 9610641"/>
              <a:gd name="connsiteY1" fmla="*/ 0 h 6882276"/>
              <a:gd name="connsiteX2" fmla="*/ 3509246 w 9610641"/>
              <a:gd name="connsiteY2" fmla="*/ 6882276 h 6882276"/>
              <a:gd name="connsiteX3" fmla="*/ 0 w 9610641"/>
              <a:gd name="connsiteY3" fmla="*/ 6858000 h 6882276"/>
              <a:gd name="connsiteX4" fmla="*/ 0 w 9610641"/>
              <a:gd name="connsiteY4" fmla="*/ 0 h 6882276"/>
              <a:gd name="connsiteX0" fmla="*/ 0 w 10201360"/>
              <a:gd name="connsiteY0" fmla="*/ 0 h 6882276"/>
              <a:gd name="connsiteX1" fmla="*/ 10201360 w 10201360"/>
              <a:gd name="connsiteY1" fmla="*/ 0 h 6882276"/>
              <a:gd name="connsiteX2" fmla="*/ 3509246 w 10201360"/>
              <a:gd name="connsiteY2" fmla="*/ 6882276 h 6882276"/>
              <a:gd name="connsiteX3" fmla="*/ 0 w 10201360"/>
              <a:gd name="connsiteY3" fmla="*/ 6858000 h 6882276"/>
              <a:gd name="connsiteX4" fmla="*/ 0 w 10201360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82276"/>
              <a:gd name="connsiteX1" fmla="*/ 9586365 w 9586365"/>
              <a:gd name="connsiteY1" fmla="*/ 16184 h 6882276"/>
              <a:gd name="connsiteX2" fmla="*/ 3509246 w 9586365"/>
              <a:gd name="connsiteY2" fmla="*/ 6882276 h 6882276"/>
              <a:gd name="connsiteX3" fmla="*/ 0 w 9586365"/>
              <a:gd name="connsiteY3" fmla="*/ 6858000 h 6882276"/>
              <a:gd name="connsiteX4" fmla="*/ 0 w 9586365"/>
              <a:gd name="connsiteY4" fmla="*/ 0 h 6882276"/>
              <a:gd name="connsiteX0" fmla="*/ 0 w 9586365"/>
              <a:gd name="connsiteY0" fmla="*/ 0 h 6875926"/>
              <a:gd name="connsiteX1" fmla="*/ 9586365 w 9586365"/>
              <a:gd name="connsiteY1" fmla="*/ 16184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  <a:gd name="connsiteX0" fmla="*/ 0 w 9586365"/>
              <a:gd name="connsiteY0" fmla="*/ 0 h 6875926"/>
              <a:gd name="connsiteX1" fmla="*/ 9586365 w 9586365"/>
              <a:gd name="connsiteY1" fmla="*/ 1368 h 6875926"/>
              <a:gd name="connsiteX2" fmla="*/ 3515596 w 9586365"/>
              <a:gd name="connsiteY2" fmla="*/ 6875926 h 6875926"/>
              <a:gd name="connsiteX3" fmla="*/ 0 w 9586365"/>
              <a:gd name="connsiteY3" fmla="*/ 6858000 h 6875926"/>
              <a:gd name="connsiteX4" fmla="*/ 0 w 9586365"/>
              <a:gd name="connsiteY4" fmla="*/ 0 h 687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86365" h="6875926">
                <a:moveTo>
                  <a:pt x="0" y="0"/>
                </a:moveTo>
                <a:lnTo>
                  <a:pt x="9586365" y="1368"/>
                </a:lnTo>
                <a:cubicBezTo>
                  <a:pt x="5537650" y="1146391"/>
                  <a:pt x="3834052" y="4531595"/>
                  <a:pt x="3515596" y="6875926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2000">
                <a:srgbClr val="44546A">
                  <a:alpha val="30000"/>
                </a:srgbClr>
              </a:gs>
              <a:gs pos="0">
                <a:schemeClr val="tx2"/>
              </a:gs>
              <a:gs pos="100000">
                <a:schemeClr val="tx2">
                  <a:alpha val="1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8B1B8FAE-36A9-4123-BDFD-2170D20D84F2}"/>
              </a:ext>
            </a:extLst>
          </p:cNvPr>
          <p:cNvSpPr/>
          <p:nvPr/>
        </p:nvSpPr>
        <p:spPr>
          <a:xfrm>
            <a:off x="2357143" y="1955801"/>
            <a:ext cx="3570460" cy="4926475"/>
          </a:xfrm>
          <a:custGeom>
            <a:avLst/>
            <a:gdLst>
              <a:gd name="connsiteX0" fmla="*/ 0 w 1051965"/>
              <a:gd name="connsiteY0" fmla="*/ 3536219 h 3536219"/>
              <a:gd name="connsiteX1" fmla="*/ 0 w 1051965"/>
              <a:gd name="connsiteY1" fmla="*/ 0 h 3536219"/>
              <a:gd name="connsiteX2" fmla="*/ 1051965 w 1051965"/>
              <a:gd name="connsiteY2" fmla="*/ 3536219 h 3536219"/>
              <a:gd name="connsiteX3" fmla="*/ 0 w 1051965"/>
              <a:gd name="connsiteY3" fmla="*/ 3536219 h 353621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1051965 w 2613727"/>
              <a:gd name="connsiteY2" fmla="*/ 40945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69415 w 2613727"/>
              <a:gd name="connsiteY2" fmla="*/ 408186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613727"/>
              <a:gd name="connsiteY0" fmla="*/ 4094569 h 4094569"/>
              <a:gd name="connsiteX1" fmla="*/ 2613727 w 2613727"/>
              <a:gd name="connsiteY1" fmla="*/ 0 h 4094569"/>
              <a:gd name="connsiteX2" fmla="*/ 982115 w 2613727"/>
              <a:gd name="connsiteY2" fmla="*/ 4088219 h 4094569"/>
              <a:gd name="connsiteX3" fmla="*/ 0 w 2613727"/>
              <a:gd name="connsiteY3" fmla="*/ 4094569 h 409456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8211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63065 w 2766127"/>
              <a:gd name="connsiteY2" fmla="*/ 40437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2766127"/>
              <a:gd name="connsiteY0" fmla="*/ 4050119 h 4050119"/>
              <a:gd name="connsiteX1" fmla="*/ 2766127 w 2766127"/>
              <a:gd name="connsiteY1" fmla="*/ 0 h 4050119"/>
              <a:gd name="connsiteX2" fmla="*/ 994815 w 2766127"/>
              <a:gd name="connsiteY2" fmla="*/ 4031069 h 4050119"/>
              <a:gd name="connsiteX3" fmla="*/ 0 w 2766127"/>
              <a:gd name="connsiteY3" fmla="*/ 4050119 h 4050119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  <a:gd name="connsiteX0" fmla="*/ 0 w 3570460"/>
              <a:gd name="connsiteY0" fmla="*/ 3712006 h 3712006"/>
              <a:gd name="connsiteX1" fmla="*/ 3570460 w 3570460"/>
              <a:gd name="connsiteY1" fmla="*/ 0 h 3712006"/>
              <a:gd name="connsiteX2" fmla="*/ 994815 w 3570460"/>
              <a:gd name="connsiteY2" fmla="*/ 3692956 h 3712006"/>
              <a:gd name="connsiteX3" fmla="*/ 0 w 3570460"/>
              <a:gd name="connsiteY3" fmla="*/ 3712006 h 371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0460" h="3712006">
                <a:moveTo>
                  <a:pt x="0" y="3712006"/>
                </a:moveTo>
                <a:cubicBezTo>
                  <a:pt x="693442" y="1686750"/>
                  <a:pt x="2337268" y="766806"/>
                  <a:pt x="3570460" y="0"/>
                </a:cubicBezTo>
                <a:cubicBezTo>
                  <a:pt x="2114307" y="1156976"/>
                  <a:pt x="1384170" y="2113314"/>
                  <a:pt x="994815" y="3692956"/>
                </a:cubicBezTo>
                <a:lnTo>
                  <a:pt x="0" y="3712006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96ACE2B-92DF-48B8-AC0D-6FD9B46D9C41}"/>
              </a:ext>
            </a:extLst>
          </p:cNvPr>
          <p:cNvSpPr txBox="1"/>
          <p:nvPr/>
        </p:nvSpPr>
        <p:spPr>
          <a:xfrm>
            <a:off x="4535120" y="2818394"/>
            <a:ext cx="68098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zh-CN" altLang="en-US" sz="9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字魂105号-简雅黑" panose="00000500000000000000" pitchFamily="2" charset="-122"/>
              </a:rPr>
              <a:t>谢谢观看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3D90FA8-12BB-4FE5-A693-05CFCB982FB2}"/>
              </a:ext>
            </a:extLst>
          </p:cNvPr>
          <p:cNvCxnSpPr>
            <a:cxnSpLocks/>
          </p:cNvCxnSpPr>
          <p:nvPr/>
        </p:nvCxnSpPr>
        <p:spPr>
          <a:xfrm>
            <a:off x="10933761" y="2417634"/>
            <a:ext cx="673039" cy="0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FB91B0C2-DF95-49CF-9B2F-834CB020E2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3761" y="39235"/>
            <a:ext cx="1332151" cy="10499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607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D0EB9CC-C166-4CE9-853E-3F911A153CC7}"/>
              </a:ext>
            </a:extLst>
          </p:cNvPr>
          <p:cNvSpPr/>
          <p:nvPr/>
        </p:nvSpPr>
        <p:spPr>
          <a:xfrm>
            <a:off x="2206" y="1241"/>
            <a:ext cx="3302668" cy="6855520"/>
          </a:xfrm>
          <a:prstGeom prst="rect">
            <a:avLst/>
          </a:prstGeom>
          <a:gradFill flip="none" rotWithShape="1">
            <a:gsLst>
              <a:gs pos="65000">
                <a:srgbClr val="861F21"/>
              </a:gs>
              <a:gs pos="89000">
                <a:srgbClr val="C00000">
                  <a:alpha val="92000"/>
                  <a:lumMod val="36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4A3F6C-A2D5-414F-B98C-7F70E7E2AA77}"/>
              </a:ext>
            </a:extLst>
          </p:cNvPr>
          <p:cNvGrpSpPr/>
          <p:nvPr/>
        </p:nvGrpSpPr>
        <p:grpSpPr>
          <a:xfrm>
            <a:off x="-2881471" y="1058835"/>
            <a:ext cx="7665933" cy="4740330"/>
            <a:chOff x="4115101" y="1714589"/>
            <a:chExt cx="7175500" cy="4437063"/>
          </a:xfrm>
        </p:grpSpPr>
        <p:sp>
          <p:nvSpPr>
            <p:cNvPr id="3" name="Freeform 30">
              <a:extLst>
                <a:ext uri="{FF2B5EF4-FFF2-40B4-BE49-F238E27FC236}">
                  <a16:creationId xmlns:a16="http://schemas.microsoft.com/office/drawing/2014/main" id="{9B3A5F4D-A685-4122-9D20-186BBB357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5101" y="3875177"/>
              <a:ext cx="5591175" cy="2241550"/>
            </a:xfrm>
            <a:custGeom>
              <a:avLst/>
              <a:gdLst>
                <a:gd name="T0" fmla="*/ 2147483647 w 2331"/>
                <a:gd name="T1" fmla="*/ 2147483647 h 688"/>
                <a:gd name="T2" fmla="*/ 598349271 w 2331"/>
                <a:gd name="T3" fmla="*/ 1464869215 h 688"/>
                <a:gd name="T4" fmla="*/ 2147483647 w 2331"/>
                <a:gd name="T5" fmla="*/ 0 h 688"/>
                <a:gd name="T6" fmla="*/ 2147483647 w 2331"/>
                <a:gd name="T7" fmla="*/ 2147483647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31"/>
                <a:gd name="T13" fmla="*/ 0 h 688"/>
                <a:gd name="T14" fmla="*/ 2331 w 2331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31" h="688">
                  <a:moveTo>
                    <a:pt x="2331" y="688"/>
                  </a:moveTo>
                  <a:cubicBezTo>
                    <a:pt x="2331" y="688"/>
                    <a:pt x="208" y="159"/>
                    <a:pt x="104" y="138"/>
                  </a:cubicBezTo>
                  <a:cubicBezTo>
                    <a:pt x="0" y="118"/>
                    <a:pt x="2086" y="0"/>
                    <a:pt x="2086" y="0"/>
                  </a:cubicBezTo>
                  <a:lnTo>
                    <a:pt x="2331" y="688"/>
                  </a:lnTo>
                  <a:close/>
                </a:path>
              </a:pathLst>
            </a:custGeom>
            <a:gradFill rotWithShape="1">
              <a:gsLst>
                <a:gs pos="0">
                  <a:srgbClr val="666666">
                    <a:alpha val="0"/>
                  </a:srgbClr>
                </a:gs>
                <a:gs pos="100000">
                  <a:srgbClr val="4A4A4A">
                    <a:alpha val="50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4" name="Freeform 35">
              <a:extLst>
                <a:ext uri="{FF2B5EF4-FFF2-40B4-BE49-F238E27FC236}">
                  <a16:creationId xmlns:a16="http://schemas.microsoft.com/office/drawing/2014/main" id="{EE3C68F4-28E0-4539-8528-219C80E83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5476" y="4235539"/>
              <a:ext cx="1635125" cy="1916113"/>
            </a:xfrm>
            <a:custGeom>
              <a:avLst/>
              <a:gdLst>
                <a:gd name="T0" fmla="*/ 1111178745 w 1873"/>
                <a:gd name="T1" fmla="*/ 0 h 2171"/>
                <a:gd name="T2" fmla="*/ 0 w 1873"/>
                <a:gd name="T3" fmla="*/ 892703013 h 2171"/>
                <a:gd name="T4" fmla="*/ 84596112 w 1873"/>
                <a:gd name="T5" fmla="*/ 1691151096 h 2171"/>
                <a:gd name="T6" fmla="*/ 1427460633 w 1873"/>
                <a:gd name="T7" fmla="*/ 522691090 h 2171"/>
                <a:gd name="T8" fmla="*/ 1111178745 w 1873"/>
                <a:gd name="T9" fmla="*/ 0 h 21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73"/>
                <a:gd name="T16" fmla="*/ 0 h 2171"/>
                <a:gd name="T17" fmla="*/ 1873 w 1873"/>
                <a:gd name="T18" fmla="*/ 2171 h 21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73" h="2171">
                  <a:moveTo>
                    <a:pt x="1458" y="0"/>
                  </a:moveTo>
                  <a:lnTo>
                    <a:pt x="0" y="1146"/>
                  </a:lnTo>
                  <a:lnTo>
                    <a:pt x="111" y="2171"/>
                  </a:lnTo>
                  <a:lnTo>
                    <a:pt x="1873" y="671"/>
                  </a:lnTo>
                  <a:lnTo>
                    <a:pt x="145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18900000" scaled="1"/>
            </a:gradFill>
            <a:ln>
              <a:noFill/>
            </a:ln>
            <a:effectLst/>
          </p:spPr>
          <p:txBody>
            <a:bodyPr/>
            <a:lstStyle/>
            <a:p>
              <a:endParaRPr lang="zh-CN" altLang="en-US" b="1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5" name="Freeform 44">
              <a:extLst>
                <a:ext uri="{FF2B5EF4-FFF2-40B4-BE49-F238E27FC236}">
                  <a16:creationId xmlns:a16="http://schemas.microsoft.com/office/drawing/2014/main" id="{363280B8-3ADE-4E52-B5FB-7D12B9891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401" y="4329202"/>
              <a:ext cx="2495550" cy="1822450"/>
            </a:xfrm>
            <a:custGeom>
              <a:avLst/>
              <a:gdLst>
                <a:gd name="T0" fmla="*/ 292016024 w 2858"/>
                <a:gd name="T1" fmla="*/ 0 h 2069"/>
                <a:gd name="T2" fmla="*/ 0 w 2858"/>
                <a:gd name="T3" fmla="*/ 474834107 h 2069"/>
                <a:gd name="T4" fmla="*/ 2147483647 w 2858"/>
                <a:gd name="T5" fmla="*/ 1605279847 h 2069"/>
                <a:gd name="T6" fmla="*/ 2091384413 w 2858"/>
                <a:gd name="T7" fmla="*/ 806131558 h 2069"/>
                <a:gd name="T8" fmla="*/ 292016024 w 2858"/>
                <a:gd name="T9" fmla="*/ 0 h 20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58"/>
                <a:gd name="T16" fmla="*/ 0 h 2069"/>
                <a:gd name="T17" fmla="*/ 2858 w 2858"/>
                <a:gd name="T18" fmla="*/ 2069 h 20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58" h="2069">
                  <a:moveTo>
                    <a:pt x="383" y="0"/>
                  </a:moveTo>
                  <a:lnTo>
                    <a:pt x="0" y="612"/>
                  </a:lnTo>
                  <a:lnTo>
                    <a:pt x="2858" y="2069"/>
                  </a:lnTo>
                  <a:lnTo>
                    <a:pt x="2743" y="1039"/>
                  </a:lnTo>
                  <a:lnTo>
                    <a:pt x="38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endParaRPr lang="zh-CN" altLang="en-US" b="1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6" name="Freeform 34">
              <a:extLst>
                <a:ext uri="{FF2B5EF4-FFF2-40B4-BE49-F238E27FC236}">
                  <a16:creationId xmlns:a16="http://schemas.microsoft.com/office/drawing/2014/main" id="{4DC98B09-4271-4E1B-AC75-B86764668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901" y="3791039"/>
              <a:ext cx="3341688" cy="1449388"/>
            </a:xfrm>
            <a:custGeom>
              <a:avLst/>
              <a:gdLst>
                <a:gd name="T0" fmla="*/ 0 w 3825"/>
                <a:gd name="T1" fmla="*/ 474942619 h 1660"/>
                <a:gd name="T2" fmla="*/ 1801279037 w 3825"/>
                <a:gd name="T3" fmla="*/ 1265497334 h 1660"/>
                <a:gd name="T4" fmla="*/ 2147483647 w 3825"/>
                <a:gd name="T5" fmla="*/ 397945192 h 1660"/>
                <a:gd name="T6" fmla="*/ 1408203049 w 3825"/>
                <a:gd name="T7" fmla="*/ 0 h 1660"/>
                <a:gd name="T8" fmla="*/ 0 w 3825"/>
                <a:gd name="T9" fmla="*/ 474942619 h 16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25"/>
                <a:gd name="T16" fmla="*/ 0 h 1660"/>
                <a:gd name="T17" fmla="*/ 3825 w 3825"/>
                <a:gd name="T18" fmla="*/ 1660 h 16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25" h="1660">
                  <a:moveTo>
                    <a:pt x="0" y="623"/>
                  </a:moveTo>
                  <a:lnTo>
                    <a:pt x="2360" y="1660"/>
                  </a:lnTo>
                  <a:lnTo>
                    <a:pt x="3825" y="522"/>
                  </a:lnTo>
                  <a:lnTo>
                    <a:pt x="1845" y="0"/>
                  </a:lnTo>
                  <a:lnTo>
                    <a:pt x="0" y="62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txBody>
            <a:bodyPr/>
            <a:lstStyle/>
            <a:p>
              <a:endParaRPr lang="zh-CN" altLang="en-US" b="1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A6364B68-B510-47A8-A85D-0FA1B0512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626" y="2230527"/>
              <a:ext cx="820738" cy="236537"/>
            </a:xfrm>
            <a:custGeom>
              <a:avLst/>
              <a:gdLst>
                <a:gd name="T0" fmla="*/ 0 w 517"/>
                <a:gd name="T1" fmla="*/ 178929922 h 149"/>
                <a:gd name="T2" fmla="*/ 798890812 w 517"/>
                <a:gd name="T3" fmla="*/ 375501694 h 149"/>
                <a:gd name="T4" fmla="*/ 1302922369 w 517"/>
                <a:gd name="T5" fmla="*/ 115926942 h 149"/>
                <a:gd name="T6" fmla="*/ 602318504 w 517"/>
                <a:gd name="T7" fmla="*/ 0 h 149"/>
                <a:gd name="T8" fmla="*/ 0 w 517"/>
                <a:gd name="T9" fmla="*/ 178929922 h 1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7"/>
                <a:gd name="T16" fmla="*/ 0 h 149"/>
                <a:gd name="T17" fmla="*/ 517 w 517"/>
                <a:gd name="T18" fmla="*/ 149 h 1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7" h="149">
                  <a:moveTo>
                    <a:pt x="0" y="71"/>
                  </a:moveTo>
                  <a:lnTo>
                    <a:pt x="317" y="149"/>
                  </a:lnTo>
                  <a:lnTo>
                    <a:pt x="517" y="46"/>
                  </a:lnTo>
                  <a:lnTo>
                    <a:pt x="239" y="0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b="1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A955B3EC-30DE-48AC-95E7-8DC0A206D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6751" y="2892514"/>
              <a:ext cx="1635125" cy="406400"/>
            </a:xfrm>
            <a:custGeom>
              <a:avLst/>
              <a:gdLst>
                <a:gd name="T0" fmla="*/ 3048509 w 1873"/>
                <a:gd name="T1" fmla="*/ 104197123 h 466"/>
                <a:gd name="T2" fmla="*/ 929030359 w 1873"/>
                <a:gd name="T3" fmla="*/ 354422661 h 466"/>
                <a:gd name="T4" fmla="*/ 1427460633 w 1873"/>
                <a:gd name="T5" fmla="*/ 86704481 h 466"/>
                <a:gd name="T6" fmla="*/ 762887517 w 1873"/>
                <a:gd name="T7" fmla="*/ 0 h 466"/>
                <a:gd name="T8" fmla="*/ 0 w 1873"/>
                <a:gd name="T9" fmla="*/ 81380292 h 466"/>
                <a:gd name="T10" fmla="*/ 3048509 w 1873"/>
                <a:gd name="T11" fmla="*/ 104197123 h 4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73"/>
                <a:gd name="T19" fmla="*/ 0 h 466"/>
                <a:gd name="T20" fmla="*/ 1873 w 1873"/>
                <a:gd name="T21" fmla="*/ 466 h 46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73" h="466">
                  <a:moveTo>
                    <a:pt x="4" y="137"/>
                  </a:moveTo>
                  <a:lnTo>
                    <a:pt x="1219" y="466"/>
                  </a:lnTo>
                  <a:lnTo>
                    <a:pt x="1873" y="114"/>
                  </a:lnTo>
                  <a:lnTo>
                    <a:pt x="1001" y="0"/>
                  </a:lnTo>
                  <a:lnTo>
                    <a:pt x="0" y="107"/>
                  </a:lnTo>
                  <a:lnTo>
                    <a:pt x="4" y="13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b="1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9" name="Freeform 33">
              <a:extLst>
                <a:ext uri="{FF2B5EF4-FFF2-40B4-BE49-F238E27FC236}">
                  <a16:creationId xmlns:a16="http://schemas.microsoft.com/office/drawing/2014/main" id="{583E6B04-9702-4C43-838F-54FBCC1B9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876" y="3298914"/>
              <a:ext cx="2487613" cy="936625"/>
            </a:xfrm>
            <a:custGeom>
              <a:avLst/>
              <a:gdLst>
                <a:gd name="T0" fmla="*/ 0 w 1567"/>
                <a:gd name="T1" fmla="*/ 572076263 h 590"/>
                <a:gd name="T2" fmla="*/ 2147483647 w 1567"/>
                <a:gd name="T3" fmla="*/ 1486892188 h 590"/>
                <a:gd name="T4" fmla="*/ 2147483647 w 1567"/>
                <a:gd name="T5" fmla="*/ 584676250 h 590"/>
                <a:gd name="T6" fmla="*/ 1817033815 w 1567"/>
                <a:gd name="T7" fmla="*/ 0 h 590"/>
                <a:gd name="T8" fmla="*/ 0 w 1567"/>
                <a:gd name="T9" fmla="*/ 572076263 h 5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67"/>
                <a:gd name="T16" fmla="*/ 0 h 590"/>
                <a:gd name="T17" fmla="*/ 1567 w 1567"/>
                <a:gd name="T18" fmla="*/ 590 h 5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67" h="590">
                  <a:moveTo>
                    <a:pt x="0" y="227"/>
                  </a:moveTo>
                  <a:lnTo>
                    <a:pt x="957" y="590"/>
                  </a:lnTo>
                  <a:lnTo>
                    <a:pt x="1567" y="232"/>
                  </a:lnTo>
                  <a:lnTo>
                    <a:pt x="721" y="0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b="1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0" name="Freeform 36">
              <a:extLst>
                <a:ext uri="{FF2B5EF4-FFF2-40B4-BE49-F238E27FC236}">
                  <a16:creationId xmlns:a16="http://schemas.microsoft.com/office/drawing/2014/main" id="{AD12E73E-FA99-487D-9B7D-5AEEE8BFF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0701" y="3656102"/>
              <a:ext cx="1292225" cy="1392237"/>
            </a:xfrm>
            <a:custGeom>
              <a:avLst/>
              <a:gdLst>
                <a:gd name="T0" fmla="*/ 831359629 w 1481"/>
                <a:gd name="T1" fmla="*/ 0 h 1594"/>
                <a:gd name="T2" fmla="*/ 0 w 1481"/>
                <a:gd name="T3" fmla="*/ 468401282 h 1594"/>
                <a:gd name="T4" fmla="*/ 84505931 w 1481"/>
                <a:gd name="T5" fmla="*/ 1216012462 h 1594"/>
                <a:gd name="T6" fmla="*/ 1127512121 w 1481"/>
                <a:gd name="T7" fmla="*/ 460009429 h 1594"/>
                <a:gd name="T8" fmla="*/ 831359629 w 1481"/>
                <a:gd name="T9" fmla="*/ 0 h 15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1"/>
                <a:gd name="T16" fmla="*/ 0 h 1594"/>
                <a:gd name="T17" fmla="*/ 1481 w 1481"/>
                <a:gd name="T18" fmla="*/ 1594 h 15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1" h="1594">
                  <a:moveTo>
                    <a:pt x="1092" y="0"/>
                  </a:moveTo>
                  <a:lnTo>
                    <a:pt x="0" y="614"/>
                  </a:lnTo>
                  <a:lnTo>
                    <a:pt x="111" y="1594"/>
                  </a:lnTo>
                  <a:lnTo>
                    <a:pt x="1481" y="603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b="1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1" name="Freeform 37">
              <a:extLst>
                <a:ext uri="{FF2B5EF4-FFF2-40B4-BE49-F238E27FC236}">
                  <a16:creationId xmlns:a16="http://schemas.microsoft.com/office/drawing/2014/main" id="{7624BED5-6421-4E5A-B012-32CD46D4C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351" y="2981414"/>
              <a:ext cx="976313" cy="1027113"/>
            </a:xfrm>
            <a:custGeom>
              <a:avLst/>
              <a:gdLst>
                <a:gd name="T0" fmla="*/ 560508454 w 1118"/>
                <a:gd name="T1" fmla="*/ 0 h 1221"/>
                <a:gd name="T2" fmla="*/ 0 w 1118"/>
                <a:gd name="T3" fmla="*/ 240593439 h 1221"/>
                <a:gd name="T4" fmla="*/ 72446267 w 1118"/>
                <a:gd name="T5" fmla="*/ 864014017 h 1221"/>
                <a:gd name="T6" fmla="*/ 852582356 w 1118"/>
                <a:gd name="T7" fmla="*/ 439436964 h 1221"/>
                <a:gd name="T8" fmla="*/ 560508454 w 1118"/>
                <a:gd name="T9" fmla="*/ 0 h 12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8"/>
                <a:gd name="T16" fmla="*/ 0 h 1221"/>
                <a:gd name="T17" fmla="*/ 1118 w 1118"/>
                <a:gd name="T18" fmla="*/ 1221 h 12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8" h="1221">
                  <a:moveTo>
                    <a:pt x="735" y="0"/>
                  </a:moveTo>
                  <a:lnTo>
                    <a:pt x="0" y="340"/>
                  </a:lnTo>
                  <a:lnTo>
                    <a:pt x="95" y="1221"/>
                  </a:lnTo>
                  <a:lnTo>
                    <a:pt x="1118" y="6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/>
            <a:lstStyle/>
            <a:p>
              <a:pPr defTabSz="914126">
                <a:defRPr/>
              </a:pPr>
              <a:endParaRPr lang="zh-CN" altLang="en-US" b="1" kern="0" dirty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2" name="Freeform 38">
              <a:extLst>
                <a:ext uri="{FF2B5EF4-FFF2-40B4-BE49-F238E27FC236}">
                  <a16:creationId xmlns:a16="http://schemas.microsoft.com/office/drawing/2014/main" id="{91A40E22-841D-4944-B348-B7E041E95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8439" y="1714589"/>
              <a:ext cx="268287" cy="527050"/>
            </a:xfrm>
            <a:custGeom>
              <a:avLst/>
              <a:gdLst>
                <a:gd name="T0" fmla="*/ 0 w 307"/>
                <a:gd name="T1" fmla="*/ 0 h 603"/>
                <a:gd name="T2" fmla="*/ 50403874 w 307"/>
                <a:gd name="T3" fmla="*/ 460666173 h 603"/>
                <a:gd name="T4" fmla="*/ 234455747 w 307"/>
                <a:gd name="T5" fmla="*/ 379686645 h 603"/>
                <a:gd name="T6" fmla="*/ 0 w 307"/>
                <a:gd name="T7" fmla="*/ 0 h 6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7"/>
                <a:gd name="T13" fmla="*/ 0 h 603"/>
                <a:gd name="T14" fmla="*/ 307 w 307"/>
                <a:gd name="T15" fmla="*/ 603 h 6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7" h="603">
                  <a:moveTo>
                    <a:pt x="0" y="0"/>
                  </a:moveTo>
                  <a:lnTo>
                    <a:pt x="66" y="603"/>
                  </a:lnTo>
                  <a:lnTo>
                    <a:pt x="307" y="49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26000">
                  <a:srgbClr val="C00000"/>
                </a:gs>
                <a:gs pos="38000">
                  <a:srgbClr val="C00000"/>
                </a:gs>
              </a:gsLst>
              <a:lin ang="18900000" scaled="1"/>
            </a:gradFill>
            <a:ln>
              <a:noFill/>
            </a:ln>
            <a:effectLst/>
          </p:spPr>
          <p:txBody>
            <a:bodyPr/>
            <a:lstStyle/>
            <a:p>
              <a:pPr defTabSz="914126">
                <a:defRPr/>
              </a:pPr>
              <a:endParaRPr lang="zh-CN" altLang="en-US" b="1" kern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3" name="Freeform 39">
              <a:extLst>
                <a:ext uri="{FF2B5EF4-FFF2-40B4-BE49-F238E27FC236}">
                  <a16:creationId xmlns:a16="http://schemas.microsoft.com/office/drawing/2014/main" id="{548591C7-5C04-44FF-8568-442FD4CEA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8451" y="2308314"/>
              <a:ext cx="642938" cy="792163"/>
            </a:xfrm>
            <a:custGeom>
              <a:avLst/>
              <a:gdLst>
                <a:gd name="T0" fmla="*/ 276254843 w 737"/>
                <a:gd name="T1" fmla="*/ 0 h 907"/>
                <a:gd name="T2" fmla="*/ 0 w 737"/>
                <a:gd name="T3" fmla="*/ 111370083 h 907"/>
                <a:gd name="T4" fmla="*/ 62404243 w 737"/>
                <a:gd name="T5" fmla="*/ 691865732 h 907"/>
                <a:gd name="T6" fmla="*/ 560880966 w 737"/>
                <a:gd name="T7" fmla="*/ 460734927 h 907"/>
                <a:gd name="T8" fmla="*/ 276254843 w 737"/>
                <a:gd name="T9" fmla="*/ 0 h 9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37"/>
                <a:gd name="T16" fmla="*/ 0 h 907"/>
                <a:gd name="T17" fmla="*/ 737 w 737"/>
                <a:gd name="T18" fmla="*/ 907 h 9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37" h="907">
                  <a:moveTo>
                    <a:pt x="363" y="0"/>
                  </a:moveTo>
                  <a:lnTo>
                    <a:pt x="0" y="146"/>
                  </a:lnTo>
                  <a:lnTo>
                    <a:pt x="82" y="907"/>
                  </a:lnTo>
                  <a:lnTo>
                    <a:pt x="737" y="604"/>
                  </a:lnTo>
                  <a:lnTo>
                    <a:pt x="36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8900000" scaled="1"/>
            </a:gradFill>
            <a:ln>
              <a:noFill/>
            </a:ln>
            <a:effectLst/>
          </p:spPr>
          <p:txBody>
            <a:bodyPr/>
            <a:lstStyle/>
            <a:p>
              <a:pPr defTabSz="914126">
                <a:defRPr/>
              </a:pPr>
              <a:endParaRPr lang="zh-CN" altLang="en-US" b="1" kern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4" name="Freeform 40">
              <a:extLst>
                <a:ext uri="{FF2B5EF4-FFF2-40B4-BE49-F238E27FC236}">
                  <a16:creationId xmlns:a16="http://schemas.microsoft.com/office/drawing/2014/main" id="{84FC8FB7-0A8D-432A-9108-E2AB3E69F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3801" y="1714589"/>
              <a:ext cx="344488" cy="533400"/>
            </a:xfrm>
            <a:custGeom>
              <a:avLst/>
              <a:gdLst>
                <a:gd name="T0" fmla="*/ 247954613 w 395"/>
                <a:gd name="T1" fmla="*/ 0 h 610"/>
                <a:gd name="T2" fmla="*/ 0 w 395"/>
                <a:gd name="T3" fmla="*/ 405249338 h 610"/>
                <a:gd name="T4" fmla="*/ 300435398 w 395"/>
                <a:gd name="T5" fmla="*/ 466418951 h 610"/>
                <a:gd name="T6" fmla="*/ 247954613 w 395"/>
                <a:gd name="T7" fmla="*/ 0 h 6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5"/>
                <a:gd name="T13" fmla="*/ 0 h 610"/>
                <a:gd name="T14" fmla="*/ 395 w 395"/>
                <a:gd name="T15" fmla="*/ 610 h 6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5" h="610">
                  <a:moveTo>
                    <a:pt x="326" y="0"/>
                  </a:moveTo>
                  <a:lnTo>
                    <a:pt x="0" y="530"/>
                  </a:lnTo>
                  <a:lnTo>
                    <a:pt x="395" y="610"/>
                  </a:lnTo>
                  <a:lnTo>
                    <a:pt x="32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914126">
                <a:defRPr/>
              </a:pPr>
              <a:endParaRPr lang="zh-CN" altLang="en-US" b="1" kern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1E6C4029-A1D0-46AB-A947-093676205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6126" y="2341652"/>
              <a:ext cx="901700" cy="760412"/>
            </a:xfrm>
            <a:custGeom>
              <a:avLst/>
              <a:gdLst>
                <a:gd name="T0" fmla="*/ 282681641 w 1033"/>
                <a:gd name="T1" fmla="*/ 0 h 870"/>
                <a:gd name="T2" fmla="*/ 0 w 1033"/>
                <a:gd name="T3" fmla="*/ 459128025 h 870"/>
                <a:gd name="T4" fmla="*/ 787088955 w 1033"/>
                <a:gd name="T5" fmla="*/ 664628057 h 870"/>
                <a:gd name="T6" fmla="*/ 723847749 w 1033"/>
                <a:gd name="T7" fmla="*/ 87089025 h 870"/>
                <a:gd name="T8" fmla="*/ 282681641 w 1033"/>
                <a:gd name="T9" fmla="*/ 0 h 8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3"/>
                <a:gd name="T16" fmla="*/ 0 h 870"/>
                <a:gd name="T17" fmla="*/ 1033 w 1033"/>
                <a:gd name="T18" fmla="*/ 870 h 8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3" h="870">
                  <a:moveTo>
                    <a:pt x="371" y="0"/>
                  </a:moveTo>
                  <a:lnTo>
                    <a:pt x="0" y="601"/>
                  </a:lnTo>
                  <a:lnTo>
                    <a:pt x="1033" y="870"/>
                  </a:lnTo>
                  <a:lnTo>
                    <a:pt x="950" y="114"/>
                  </a:lnTo>
                  <a:lnTo>
                    <a:pt x="371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pPr defTabSz="914126">
                <a:defRPr/>
              </a:pPr>
              <a:endParaRPr lang="zh-CN" altLang="en-US" b="1" kern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6" name="Freeform 42">
              <a:extLst>
                <a:ext uri="{FF2B5EF4-FFF2-40B4-BE49-F238E27FC236}">
                  <a16:creationId xmlns:a16="http://schemas.microsoft.com/office/drawing/2014/main" id="{065574A8-C173-4121-B19F-EA18B326D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9251" y="2981414"/>
              <a:ext cx="1400175" cy="1031875"/>
            </a:xfrm>
            <a:custGeom>
              <a:avLst/>
              <a:gdLst>
                <a:gd name="T0" fmla="*/ 284581420 w 1603"/>
                <a:gd name="T1" fmla="*/ 0 h 1205"/>
                <a:gd name="T2" fmla="*/ 0 w 1603"/>
                <a:gd name="T3" fmla="*/ 446578373 h 1205"/>
                <a:gd name="T4" fmla="*/ 1223013120 w 1603"/>
                <a:gd name="T5" fmla="*/ 883623249 h 1205"/>
                <a:gd name="T6" fmla="*/ 1151295859 w 1603"/>
                <a:gd name="T7" fmla="*/ 236855132 h 1205"/>
                <a:gd name="T8" fmla="*/ 284581420 w 1603"/>
                <a:gd name="T9" fmla="*/ 0 h 12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03"/>
                <a:gd name="T16" fmla="*/ 0 h 1205"/>
                <a:gd name="T17" fmla="*/ 1603 w 1603"/>
                <a:gd name="T18" fmla="*/ 1205 h 12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03" h="1205">
                  <a:moveTo>
                    <a:pt x="373" y="0"/>
                  </a:moveTo>
                  <a:lnTo>
                    <a:pt x="0" y="609"/>
                  </a:lnTo>
                  <a:lnTo>
                    <a:pt x="1603" y="1205"/>
                  </a:lnTo>
                  <a:lnTo>
                    <a:pt x="1509" y="323"/>
                  </a:lnTo>
                  <a:lnTo>
                    <a:pt x="37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/>
            <a:lstStyle/>
            <a:p>
              <a:pPr defTabSz="914126">
                <a:defRPr/>
              </a:pPr>
              <a:endParaRPr lang="zh-CN" altLang="en-US" b="1" kern="0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7FB6E84A-2F2E-4B6F-A0BD-B988B9CE6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614" y="3656102"/>
              <a:ext cx="1947862" cy="1385887"/>
            </a:xfrm>
            <a:custGeom>
              <a:avLst/>
              <a:gdLst>
                <a:gd name="T0" fmla="*/ 286876399 w 2230"/>
                <a:gd name="T1" fmla="*/ 0 h 1620"/>
                <a:gd name="T2" fmla="*/ 0 w 2230"/>
                <a:gd name="T3" fmla="*/ 453019085 h 1620"/>
                <a:gd name="T4" fmla="*/ 1701419897 w 2230"/>
                <a:gd name="T5" fmla="*/ 1185606652 h 1620"/>
                <a:gd name="T6" fmla="*/ 1620545191 w 2230"/>
                <a:gd name="T7" fmla="*/ 464728119 h 1620"/>
                <a:gd name="T8" fmla="*/ 286876399 w 2230"/>
                <a:gd name="T9" fmla="*/ 0 h 16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30"/>
                <a:gd name="T16" fmla="*/ 0 h 1620"/>
                <a:gd name="T17" fmla="*/ 2230 w 2230"/>
                <a:gd name="T18" fmla="*/ 1620 h 16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30" h="1620">
                  <a:moveTo>
                    <a:pt x="376" y="0"/>
                  </a:moveTo>
                  <a:lnTo>
                    <a:pt x="0" y="619"/>
                  </a:lnTo>
                  <a:lnTo>
                    <a:pt x="2230" y="1620"/>
                  </a:lnTo>
                  <a:lnTo>
                    <a:pt x="2124" y="635"/>
                  </a:lnTo>
                  <a:lnTo>
                    <a:pt x="37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/>
            <a:lstStyle/>
            <a:p>
              <a:endParaRPr lang="zh-CN" altLang="en-US" b="1">
                <a:solidFill>
                  <a:srgbClr val="000000"/>
                </a:solidFill>
                <a:latin typeface="Arial" charset="0"/>
                <a:ea typeface="微软雅黑" pitchFamily="34" charset="-122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EF620456-D97D-4CAA-8897-D91AA5DEA5D5}"/>
              </a:ext>
            </a:extLst>
          </p:cNvPr>
          <p:cNvSpPr txBox="1"/>
          <p:nvPr/>
        </p:nvSpPr>
        <p:spPr>
          <a:xfrm>
            <a:off x="3279423" y="129154"/>
            <a:ext cx="88849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8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8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i="0" u="none" strike="noStrike" baseline="0" dirty="0">
                <a:solidFill>
                  <a:srgbClr val="861F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总部位于中国深圳，南京设立分公司，在日本东京设立科研实验室，由资深科学家进行基础研发。</a:t>
            </a:r>
          </a:p>
        </p:txBody>
      </p:sp>
      <p:sp>
        <p:nvSpPr>
          <p:cNvPr id="34" name="US Patent No: 7,881, 483 B2…">
            <a:extLst>
              <a:ext uri="{FF2B5EF4-FFF2-40B4-BE49-F238E27FC236}">
                <a16:creationId xmlns:a16="http://schemas.microsoft.com/office/drawing/2014/main" id="{4E5A6F73-D972-4F99-B828-62B8D2A6E6B1}"/>
              </a:ext>
            </a:extLst>
          </p:cNvPr>
          <p:cNvSpPr txBox="1"/>
          <p:nvPr/>
        </p:nvSpPr>
        <p:spPr>
          <a:xfrm>
            <a:off x="9270596" y="2207353"/>
            <a:ext cx="2717184" cy="821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3300" b="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lang="zh-CN" altLang="en-US" sz="2000" b="1" dirty="0">
                <a:solidFill>
                  <a:srgbClr val="650F18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Sans Serif" panose="020B0604020202020204" pitchFamily="34" charset="0"/>
              </a:rPr>
              <a:t>单传感器双向通讯设备</a:t>
            </a:r>
            <a:endParaRPr lang="en-US" sz="2000" b="1" dirty="0">
              <a:solidFill>
                <a:srgbClr val="650F18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Sans Serif" panose="020B0604020202020204" pitchFamily="34" charset="0"/>
            </a:endParaRPr>
          </a:p>
          <a:p>
            <a:pPr algn="l">
              <a:defRPr sz="3300" b="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lang="en-US" altLang="zh-CN" sz="1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 Patent No: 7,881, 483 B2</a:t>
            </a:r>
            <a:endParaRPr sz="1200" dirty="0">
              <a:solidFill>
                <a:schemeClr val="tx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>
              <a:defRPr b="0">
                <a:solidFill>
                  <a:srgbClr val="929292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sz="1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Japan Patent No: 4446125</a:t>
            </a:r>
            <a:r>
              <a:rPr lang="en-US" sz="1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 </a:t>
            </a:r>
            <a:r>
              <a:rPr sz="1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4888852</a:t>
            </a:r>
          </a:p>
        </p:txBody>
      </p:sp>
      <p:pic>
        <p:nvPicPr>
          <p:cNvPr id="36" name="图像" descr="图像">
            <a:extLst>
              <a:ext uri="{FF2B5EF4-FFF2-40B4-BE49-F238E27FC236}">
                <a16:creationId xmlns:a16="http://schemas.microsoft.com/office/drawing/2014/main" id="{C1890013-284E-4B72-A1C4-B2BAB17E57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66" r="695" b="44416"/>
          <a:stretch>
            <a:fillRect/>
          </a:stretch>
        </p:blipFill>
        <p:spPr>
          <a:xfrm>
            <a:off x="5005701" y="2420194"/>
            <a:ext cx="1264372" cy="961173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8" name="US Patent No: 7,072,476 B2…">
            <a:extLst>
              <a:ext uri="{FF2B5EF4-FFF2-40B4-BE49-F238E27FC236}">
                <a16:creationId xmlns:a16="http://schemas.microsoft.com/office/drawing/2014/main" id="{A36552F5-5394-422D-8F27-1602F5D67583}"/>
              </a:ext>
            </a:extLst>
          </p:cNvPr>
          <p:cNvSpPr txBox="1"/>
          <p:nvPr/>
        </p:nvSpPr>
        <p:spPr>
          <a:xfrm>
            <a:off x="4591704" y="3705953"/>
            <a:ext cx="2162548" cy="5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b="0">
                <a:solidFill>
                  <a:srgbClr val="929292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sz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 Patent No: 7,072,476 B2</a:t>
            </a:r>
          </a:p>
          <a:p>
            <a:pPr algn="l">
              <a:defRPr sz="3300" b="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sz="1200" dirty="0">
                <a:solidFill>
                  <a:srgbClr val="650F1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Audio Headset</a:t>
            </a:r>
          </a:p>
        </p:txBody>
      </p:sp>
      <p:sp>
        <p:nvSpPr>
          <p:cNvPr id="40" name="US Patent No: 7,826,805 B2…">
            <a:extLst>
              <a:ext uri="{FF2B5EF4-FFF2-40B4-BE49-F238E27FC236}">
                <a16:creationId xmlns:a16="http://schemas.microsoft.com/office/drawing/2014/main" id="{C1B52A35-CBAC-434B-9F17-F4BF73980FC6}"/>
              </a:ext>
            </a:extLst>
          </p:cNvPr>
          <p:cNvSpPr txBox="1"/>
          <p:nvPr/>
        </p:nvSpPr>
        <p:spPr>
          <a:xfrm>
            <a:off x="4592920" y="5857654"/>
            <a:ext cx="2505132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b="0">
                <a:solidFill>
                  <a:srgbClr val="929292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 Patent No: 7,826,805 B2</a:t>
            </a:r>
          </a:p>
          <a:p>
            <a:pPr algn="l">
              <a:defRPr sz="3300" b="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sz="1400" dirty="0">
                <a:solidFill>
                  <a:srgbClr val="650F18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Automatic-switching wireless communication device</a:t>
            </a:r>
          </a:p>
        </p:txBody>
      </p:sp>
      <p:pic>
        <p:nvPicPr>
          <p:cNvPr id="42" name="图像" descr="图像">
            <a:extLst>
              <a:ext uri="{FF2B5EF4-FFF2-40B4-BE49-F238E27FC236}">
                <a16:creationId xmlns:a16="http://schemas.microsoft.com/office/drawing/2014/main" id="{04980D0B-DD4B-4322-B4A0-A6A3EB5363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550" r="2597" b="37658"/>
          <a:stretch>
            <a:fillRect/>
          </a:stretch>
        </p:blipFill>
        <p:spPr>
          <a:xfrm>
            <a:off x="5001312" y="4490869"/>
            <a:ext cx="1394353" cy="951718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44" name="US Patent No: 8,315,379 B2…">
            <a:extLst>
              <a:ext uri="{FF2B5EF4-FFF2-40B4-BE49-F238E27FC236}">
                <a16:creationId xmlns:a16="http://schemas.microsoft.com/office/drawing/2014/main" id="{E00E4166-7A0C-48DC-BBA6-F0ABD70CA81A}"/>
              </a:ext>
            </a:extLst>
          </p:cNvPr>
          <p:cNvSpPr txBox="1"/>
          <p:nvPr/>
        </p:nvSpPr>
        <p:spPr>
          <a:xfrm>
            <a:off x="9270596" y="4966728"/>
            <a:ext cx="3210128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>
              <a:defRPr sz="3300" b="0"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lang="zh-CN" altLang="en-US" sz="2000" b="1" dirty="0">
                <a:solidFill>
                  <a:srgbClr val="650F18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Sans Serif" panose="020B0604020202020204" pitchFamily="34" charset="0"/>
              </a:rPr>
              <a:t>单传感器全双工通话电路</a:t>
            </a:r>
            <a:endParaRPr lang="en-US" sz="2000" b="1" dirty="0">
              <a:solidFill>
                <a:srgbClr val="650F18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Sans Serif" panose="020B0604020202020204" pitchFamily="34" charset="0"/>
            </a:endParaRPr>
          </a:p>
          <a:p>
            <a:pPr algn="l">
              <a:defRPr b="0">
                <a:solidFill>
                  <a:srgbClr val="929292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lang="en-US" altLang="zh-CN" sz="1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US Patent No :8,315,379 B2</a:t>
            </a:r>
            <a:endParaRPr sz="1200" dirty="0">
              <a:solidFill>
                <a:schemeClr val="tx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algn="l">
              <a:defRPr b="0">
                <a:solidFill>
                  <a:srgbClr val="929292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sz="1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EU </a:t>
            </a:r>
            <a:r>
              <a:rPr lang="en-US" altLang="zh-CN" sz="1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Patent No </a:t>
            </a:r>
            <a:r>
              <a:rPr sz="1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  9724937.7</a:t>
            </a:r>
          </a:p>
          <a:p>
            <a:pPr algn="l">
              <a:defRPr b="0">
                <a:solidFill>
                  <a:srgbClr val="929292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sz="1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China </a:t>
            </a:r>
            <a:r>
              <a:rPr lang="en-US" altLang="zh-CN" sz="1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Patent No </a:t>
            </a:r>
            <a:r>
              <a:rPr sz="1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 CN103959813A</a:t>
            </a:r>
          </a:p>
          <a:p>
            <a:pPr algn="l">
              <a:defRPr b="0">
                <a:solidFill>
                  <a:srgbClr val="929292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sz="1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Japan </a:t>
            </a:r>
            <a:r>
              <a:rPr lang="en-US" altLang="zh-CN" sz="1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Patent No </a:t>
            </a:r>
            <a:r>
              <a:rPr sz="1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 4844593</a:t>
            </a:r>
          </a:p>
          <a:p>
            <a:pPr algn="l">
              <a:defRPr b="0">
                <a:solidFill>
                  <a:srgbClr val="929292"/>
                </a:solidFill>
                <a:latin typeface="Microsoft Sans Serif"/>
                <a:ea typeface="Microsoft Sans Serif"/>
                <a:cs typeface="Microsoft Sans Serif"/>
                <a:sym typeface="Microsoft Sans Serif"/>
              </a:defRPr>
            </a:pPr>
            <a:r>
              <a:rPr sz="1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Korea </a:t>
            </a:r>
            <a:r>
              <a:rPr lang="en-US" altLang="zh-CN" sz="1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Patent No </a:t>
            </a:r>
            <a:r>
              <a:rPr sz="1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 100995139</a:t>
            </a:r>
          </a:p>
        </p:txBody>
      </p:sp>
      <p:pic>
        <p:nvPicPr>
          <p:cNvPr id="46" name="图像" descr="图像">
            <a:extLst>
              <a:ext uri="{FF2B5EF4-FFF2-40B4-BE49-F238E27FC236}">
                <a16:creationId xmlns:a16="http://schemas.microsoft.com/office/drawing/2014/main" id="{2ADF4F87-2572-49F2-8FEE-9898D2DBFF6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l="5279" r="2446"/>
          <a:stretch>
            <a:fillRect/>
          </a:stretch>
        </p:blipFill>
        <p:spPr>
          <a:xfrm>
            <a:off x="7325158" y="1744079"/>
            <a:ext cx="1945353" cy="1597516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48" name="图像" descr="图像">
            <a:extLst>
              <a:ext uri="{FF2B5EF4-FFF2-40B4-BE49-F238E27FC236}">
                <a16:creationId xmlns:a16="http://schemas.microsoft.com/office/drawing/2014/main" id="{A0F9A09C-66DF-4369-83AE-461121AF9B5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b="9112"/>
          <a:stretch>
            <a:fillRect/>
          </a:stretch>
        </p:blipFill>
        <p:spPr>
          <a:xfrm>
            <a:off x="7325074" y="4775026"/>
            <a:ext cx="1945522" cy="1669583"/>
          </a:xfrm>
          <a:prstGeom prst="rect">
            <a:avLst/>
          </a:prstGeom>
          <a:ln w="25400">
            <a:miter lim="400000"/>
          </a:ln>
          <a:effectLst>
            <a:outerShdw blurRad="355600" dist="1778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24D933CF-697E-455A-AD6C-46F3B9D5E000}"/>
              </a:ext>
            </a:extLst>
          </p:cNvPr>
          <p:cNvSpPr txBox="1"/>
          <p:nvPr/>
        </p:nvSpPr>
        <p:spPr>
          <a:xfrm>
            <a:off x="3304700" y="858372"/>
            <a:ext cx="8718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8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800" b="1" i="0" u="none" strike="noStrike" baseline="0" dirty="0">
              <a:solidFill>
                <a:srgbClr val="861F2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000" b="1" i="0" u="none" strike="noStrike" baseline="0" dirty="0">
                <a:solidFill>
                  <a:srgbClr val="861F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公司在中国、美国、日本和欧盟拥有多项</a:t>
            </a:r>
            <a:r>
              <a:rPr lang="zh-CN" altLang="en-US" sz="2000" b="1" dirty="0">
                <a:solidFill>
                  <a:srgbClr val="861F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音频相关</a:t>
            </a:r>
            <a:r>
              <a:rPr lang="zh-CN" altLang="en-US" sz="2000" b="1" i="0" u="none" strike="noStrike" baseline="0" dirty="0">
                <a:solidFill>
                  <a:srgbClr val="861F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发明基础专利。</a:t>
            </a:r>
          </a:p>
        </p:txBody>
      </p:sp>
    </p:spTree>
    <p:extLst>
      <p:ext uri="{BB962C8B-B14F-4D97-AF65-F5344CB8AC3E}">
        <p14:creationId xmlns:p14="http://schemas.microsoft.com/office/powerpoint/2010/main" val="53534045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 animBg="1"/>
      <p:bldP spid="38" grpId="0" animBg="1"/>
      <p:bldP spid="40" grpId="0" animBg="1"/>
      <p:bldP spid="44" grpId="0" animBg="1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03AA320-E31C-41EF-A18C-7A3A254243BE}"/>
              </a:ext>
            </a:extLst>
          </p:cNvPr>
          <p:cNvSpPr txBox="1"/>
          <p:nvPr/>
        </p:nvSpPr>
        <p:spPr>
          <a:xfrm>
            <a:off x="580692" y="275503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字魂105号-简雅黑" panose="00000500000000000000" pitchFamily="2" charset="-122"/>
              </a:rPr>
              <a:t>专利技术，耳道拾音</a:t>
            </a: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EC191F81-4FB1-4162-8FBB-6C848F978B72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861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E2FE509-152C-44EA-9B2B-22E0372CD263}"/>
              </a:ext>
            </a:extLst>
          </p:cNvPr>
          <p:cNvGrpSpPr/>
          <p:nvPr/>
        </p:nvGrpSpPr>
        <p:grpSpPr>
          <a:xfrm>
            <a:off x="28609" y="1512915"/>
            <a:ext cx="5263238" cy="1312340"/>
            <a:chOff x="5826034" y="1580788"/>
            <a:chExt cx="6365966" cy="131234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DF3A57A-59D3-4D2B-8F35-8F8195E7F532}"/>
                </a:ext>
              </a:extLst>
            </p:cNvPr>
            <p:cNvSpPr/>
            <p:nvPr/>
          </p:nvSpPr>
          <p:spPr>
            <a:xfrm>
              <a:off x="5826034" y="1580788"/>
              <a:ext cx="6365966" cy="1312340"/>
            </a:xfrm>
            <a:prstGeom prst="rect">
              <a:avLst/>
            </a:prstGeom>
            <a:solidFill>
              <a:schemeClr val="bg2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iconfont-1191-801540">
              <a:extLst>
                <a:ext uri="{FF2B5EF4-FFF2-40B4-BE49-F238E27FC236}">
                  <a16:creationId xmlns:a16="http://schemas.microsoft.com/office/drawing/2014/main" id="{E03891C2-8C2E-4EA8-B3BF-2505E1CE1B3A}"/>
                </a:ext>
              </a:extLst>
            </p:cNvPr>
            <p:cNvSpPr>
              <a:spLocks noChangeAspect="1"/>
            </p:cNvSpPr>
            <p:nvPr/>
          </p:nvSpPr>
          <p:spPr bwMode="auto">
            <a:xfrm rot="16200000">
              <a:off x="6011759" y="1860745"/>
              <a:ext cx="584695" cy="716859"/>
            </a:xfrm>
            <a:custGeom>
              <a:avLst/>
              <a:gdLst>
                <a:gd name="T0" fmla="*/ 3982 w 7964"/>
                <a:gd name="T1" fmla="*/ 4878 h 7964"/>
                <a:gd name="T2" fmla="*/ 5082 w 7964"/>
                <a:gd name="T3" fmla="*/ 3086 h 7964"/>
                <a:gd name="T4" fmla="*/ 2882 w 7964"/>
                <a:gd name="T5" fmla="*/ 3086 h 7964"/>
                <a:gd name="T6" fmla="*/ 3982 w 7964"/>
                <a:gd name="T7" fmla="*/ 4878 h 7964"/>
                <a:gd name="T8" fmla="*/ 7651 w 7964"/>
                <a:gd name="T9" fmla="*/ 2432 h 7964"/>
                <a:gd name="T10" fmla="*/ 6798 w 7964"/>
                <a:gd name="T11" fmla="*/ 1166 h 7964"/>
                <a:gd name="T12" fmla="*/ 5532 w 7964"/>
                <a:gd name="T13" fmla="*/ 313 h 7964"/>
                <a:gd name="T14" fmla="*/ 3982 w 7964"/>
                <a:gd name="T15" fmla="*/ 0 h 7964"/>
                <a:gd name="T16" fmla="*/ 2432 w 7964"/>
                <a:gd name="T17" fmla="*/ 313 h 7964"/>
                <a:gd name="T18" fmla="*/ 1166 w 7964"/>
                <a:gd name="T19" fmla="*/ 1166 h 7964"/>
                <a:gd name="T20" fmla="*/ 313 w 7964"/>
                <a:gd name="T21" fmla="*/ 2432 h 7964"/>
                <a:gd name="T22" fmla="*/ 0 w 7964"/>
                <a:gd name="T23" fmla="*/ 3982 h 7964"/>
                <a:gd name="T24" fmla="*/ 313 w 7964"/>
                <a:gd name="T25" fmla="*/ 5532 h 7964"/>
                <a:gd name="T26" fmla="*/ 1166 w 7964"/>
                <a:gd name="T27" fmla="*/ 6798 h 7964"/>
                <a:gd name="T28" fmla="*/ 2432 w 7964"/>
                <a:gd name="T29" fmla="*/ 7651 h 7964"/>
                <a:gd name="T30" fmla="*/ 3982 w 7964"/>
                <a:gd name="T31" fmla="*/ 7964 h 7964"/>
                <a:gd name="T32" fmla="*/ 5532 w 7964"/>
                <a:gd name="T33" fmla="*/ 7651 h 7964"/>
                <a:gd name="T34" fmla="*/ 6798 w 7964"/>
                <a:gd name="T35" fmla="*/ 6798 h 7964"/>
                <a:gd name="T36" fmla="*/ 7651 w 7964"/>
                <a:gd name="T37" fmla="*/ 5532 h 7964"/>
                <a:gd name="T38" fmla="*/ 7964 w 7964"/>
                <a:gd name="T39" fmla="*/ 3982 h 7964"/>
                <a:gd name="T40" fmla="*/ 7651 w 7964"/>
                <a:gd name="T41" fmla="*/ 2432 h 7964"/>
                <a:gd name="T42" fmla="*/ 5288 w 7964"/>
                <a:gd name="T43" fmla="*/ 3224 h 7964"/>
                <a:gd name="T44" fmla="*/ 4188 w 7964"/>
                <a:gd name="T45" fmla="*/ 5017 h 7964"/>
                <a:gd name="T46" fmla="*/ 3982 w 7964"/>
                <a:gd name="T47" fmla="*/ 5134 h 7964"/>
                <a:gd name="T48" fmla="*/ 3776 w 7964"/>
                <a:gd name="T49" fmla="*/ 5017 h 7964"/>
                <a:gd name="T50" fmla="*/ 2676 w 7964"/>
                <a:gd name="T51" fmla="*/ 3224 h 7964"/>
                <a:gd name="T52" fmla="*/ 2637 w 7964"/>
                <a:gd name="T53" fmla="*/ 3086 h 7964"/>
                <a:gd name="T54" fmla="*/ 2667 w 7964"/>
                <a:gd name="T55" fmla="*/ 2963 h 7964"/>
                <a:gd name="T56" fmla="*/ 2882 w 7964"/>
                <a:gd name="T57" fmla="*/ 2830 h 7964"/>
                <a:gd name="T58" fmla="*/ 5082 w 7964"/>
                <a:gd name="T59" fmla="*/ 2830 h 7964"/>
                <a:gd name="T60" fmla="*/ 5297 w 7964"/>
                <a:gd name="T61" fmla="*/ 2963 h 7964"/>
                <a:gd name="T62" fmla="*/ 5326 w 7964"/>
                <a:gd name="T63" fmla="*/ 3086 h 7964"/>
                <a:gd name="T64" fmla="*/ 5288 w 7964"/>
                <a:gd name="T65" fmla="*/ 3224 h 7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64" h="7964">
                  <a:moveTo>
                    <a:pt x="3982" y="4878"/>
                  </a:moveTo>
                  <a:lnTo>
                    <a:pt x="5082" y="3086"/>
                  </a:lnTo>
                  <a:lnTo>
                    <a:pt x="2882" y="3086"/>
                  </a:lnTo>
                  <a:lnTo>
                    <a:pt x="3982" y="4878"/>
                  </a:lnTo>
                  <a:close/>
                  <a:moveTo>
                    <a:pt x="7651" y="2432"/>
                  </a:moveTo>
                  <a:cubicBezTo>
                    <a:pt x="7451" y="1958"/>
                    <a:pt x="7164" y="1532"/>
                    <a:pt x="6798" y="1166"/>
                  </a:cubicBezTo>
                  <a:cubicBezTo>
                    <a:pt x="6432" y="800"/>
                    <a:pt x="6006" y="513"/>
                    <a:pt x="5532" y="313"/>
                  </a:cubicBezTo>
                  <a:cubicBezTo>
                    <a:pt x="5041" y="105"/>
                    <a:pt x="4520" y="0"/>
                    <a:pt x="3982" y="0"/>
                  </a:cubicBezTo>
                  <a:cubicBezTo>
                    <a:pt x="3444" y="0"/>
                    <a:pt x="2923" y="105"/>
                    <a:pt x="2432" y="313"/>
                  </a:cubicBezTo>
                  <a:cubicBezTo>
                    <a:pt x="1958" y="513"/>
                    <a:pt x="1532" y="800"/>
                    <a:pt x="1166" y="1166"/>
                  </a:cubicBezTo>
                  <a:cubicBezTo>
                    <a:pt x="800" y="1532"/>
                    <a:pt x="513" y="1958"/>
                    <a:pt x="313" y="2432"/>
                  </a:cubicBezTo>
                  <a:cubicBezTo>
                    <a:pt x="105" y="2923"/>
                    <a:pt x="0" y="3444"/>
                    <a:pt x="0" y="3982"/>
                  </a:cubicBezTo>
                  <a:cubicBezTo>
                    <a:pt x="0" y="4520"/>
                    <a:pt x="105" y="5041"/>
                    <a:pt x="313" y="5532"/>
                  </a:cubicBezTo>
                  <a:cubicBezTo>
                    <a:pt x="513" y="6006"/>
                    <a:pt x="800" y="6432"/>
                    <a:pt x="1166" y="6798"/>
                  </a:cubicBezTo>
                  <a:cubicBezTo>
                    <a:pt x="1532" y="7164"/>
                    <a:pt x="1958" y="7451"/>
                    <a:pt x="2432" y="7651"/>
                  </a:cubicBezTo>
                  <a:cubicBezTo>
                    <a:pt x="2923" y="7859"/>
                    <a:pt x="3444" y="7964"/>
                    <a:pt x="3982" y="7964"/>
                  </a:cubicBezTo>
                  <a:cubicBezTo>
                    <a:pt x="4520" y="7964"/>
                    <a:pt x="5041" y="7859"/>
                    <a:pt x="5532" y="7651"/>
                  </a:cubicBezTo>
                  <a:cubicBezTo>
                    <a:pt x="6006" y="7451"/>
                    <a:pt x="6432" y="7164"/>
                    <a:pt x="6798" y="6798"/>
                  </a:cubicBezTo>
                  <a:cubicBezTo>
                    <a:pt x="7164" y="6432"/>
                    <a:pt x="7451" y="6006"/>
                    <a:pt x="7651" y="5532"/>
                  </a:cubicBezTo>
                  <a:cubicBezTo>
                    <a:pt x="7859" y="5041"/>
                    <a:pt x="7964" y="4520"/>
                    <a:pt x="7964" y="3982"/>
                  </a:cubicBezTo>
                  <a:cubicBezTo>
                    <a:pt x="7964" y="3444"/>
                    <a:pt x="7859" y="2923"/>
                    <a:pt x="7651" y="2432"/>
                  </a:cubicBezTo>
                  <a:close/>
                  <a:moveTo>
                    <a:pt x="5288" y="3224"/>
                  </a:moveTo>
                  <a:lnTo>
                    <a:pt x="4188" y="5017"/>
                  </a:lnTo>
                  <a:cubicBezTo>
                    <a:pt x="4143" y="5090"/>
                    <a:pt x="4065" y="5134"/>
                    <a:pt x="3982" y="5134"/>
                  </a:cubicBezTo>
                  <a:cubicBezTo>
                    <a:pt x="3899" y="5134"/>
                    <a:pt x="3821" y="5090"/>
                    <a:pt x="3776" y="5017"/>
                  </a:cubicBezTo>
                  <a:lnTo>
                    <a:pt x="2676" y="3224"/>
                  </a:lnTo>
                  <a:cubicBezTo>
                    <a:pt x="2651" y="3182"/>
                    <a:pt x="2637" y="3134"/>
                    <a:pt x="2637" y="3086"/>
                  </a:cubicBezTo>
                  <a:cubicBezTo>
                    <a:pt x="2637" y="3044"/>
                    <a:pt x="2647" y="3001"/>
                    <a:pt x="2667" y="2963"/>
                  </a:cubicBezTo>
                  <a:cubicBezTo>
                    <a:pt x="2710" y="2881"/>
                    <a:pt x="2792" y="2830"/>
                    <a:pt x="2882" y="2830"/>
                  </a:cubicBezTo>
                  <a:lnTo>
                    <a:pt x="5082" y="2830"/>
                  </a:lnTo>
                  <a:cubicBezTo>
                    <a:pt x="5171" y="2830"/>
                    <a:pt x="5254" y="2881"/>
                    <a:pt x="5297" y="2963"/>
                  </a:cubicBezTo>
                  <a:cubicBezTo>
                    <a:pt x="5317" y="3001"/>
                    <a:pt x="5326" y="3044"/>
                    <a:pt x="5326" y="3086"/>
                  </a:cubicBezTo>
                  <a:cubicBezTo>
                    <a:pt x="5326" y="3134"/>
                    <a:pt x="5313" y="3182"/>
                    <a:pt x="5288" y="3224"/>
                  </a:cubicBezTo>
                  <a:close/>
                </a:path>
              </a:pathLst>
            </a:custGeom>
            <a:solidFill>
              <a:srgbClr val="C80000"/>
            </a:solidFill>
            <a:ln>
              <a:noFill/>
            </a:ln>
          </p:spPr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76BF2A4-1077-4A79-91EE-20B399D845B3}"/>
                </a:ext>
              </a:extLst>
            </p:cNvPr>
            <p:cNvSpPr txBox="1"/>
            <p:nvPr/>
          </p:nvSpPr>
          <p:spPr>
            <a:xfrm>
              <a:off x="6806765" y="1616534"/>
              <a:ext cx="4339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单传感器全双工专利技术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87ED74F-BBBF-4F4C-B859-E3783A63E656}"/>
                </a:ext>
              </a:extLst>
            </p:cNvPr>
            <p:cNvSpPr txBox="1"/>
            <p:nvPr/>
          </p:nvSpPr>
          <p:spPr>
            <a:xfrm>
              <a:off x="6803384" y="2038818"/>
              <a:ext cx="4584339" cy="789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bg2">
                      <a:lumMod val="50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无需麦克风，定制化喇叭可同时实现声音拾取与播放，实现无麦克风通话。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F2E34B8-FD1F-4587-829C-9254C6E13555}"/>
              </a:ext>
            </a:extLst>
          </p:cNvPr>
          <p:cNvGrpSpPr/>
          <p:nvPr/>
        </p:nvGrpSpPr>
        <p:grpSpPr>
          <a:xfrm>
            <a:off x="28607" y="3236831"/>
            <a:ext cx="5263238" cy="1312340"/>
            <a:chOff x="5826034" y="1580788"/>
            <a:chExt cx="6365966" cy="131234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4097EFF0-232C-4219-BD8B-4816DF629B4E}"/>
                </a:ext>
              </a:extLst>
            </p:cNvPr>
            <p:cNvSpPr/>
            <p:nvPr/>
          </p:nvSpPr>
          <p:spPr>
            <a:xfrm>
              <a:off x="5826034" y="1580788"/>
              <a:ext cx="6365966" cy="1312340"/>
            </a:xfrm>
            <a:prstGeom prst="rect">
              <a:avLst/>
            </a:prstGeom>
            <a:solidFill>
              <a:schemeClr val="bg2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1AD1247-8908-41AF-AB3B-1CF01C0F6CAA}"/>
                </a:ext>
              </a:extLst>
            </p:cNvPr>
            <p:cNvSpPr txBox="1"/>
            <p:nvPr/>
          </p:nvSpPr>
          <p:spPr>
            <a:xfrm>
              <a:off x="6803386" y="1605062"/>
              <a:ext cx="3512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独有耳道拾音技术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559C908-2310-4B58-9411-E52569CD3C4B}"/>
                </a:ext>
              </a:extLst>
            </p:cNvPr>
            <p:cNvSpPr txBox="1"/>
            <p:nvPr/>
          </p:nvSpPr>
          <p:spPr>
            <a:xfrm>
              <a:off x="6803386" y="2085116"/>
              <a:ext cx="4584339" cy="773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拾取耳道里面的声音，隔绝外部环境噪声，强大声音还原算法，实现深度降噪。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EE2FE509-152C-44EA-9B2B-22E0372CD263}"/>
              </a:ext>
            </a:extLst>
          </p:cNvPr>
          <p:cNvGrpSpPr/>
          <p:nvPr/>
        </p:nvGrpSpPr>
        <p:grpSpPr>
          <a:xfrm>
            <a:off x="37209" y="5029520"/>
            <a:ext cx="5254636" cy="1312340"/>
            <a:chOff x="5826034" y="1580788"/>
            <a:chExt cx="6365966" cy="131234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DF3A57A-59D3-4D2B-8F35-8F8195E7F532}"/>
                </a:ext>
              </a:extLst>
            </p:cNvPr>
            <p:cNvSpPr/>
            <p:nvPr/>
          </p:nvSpPr>
          <p:spPr>
            <a:xfrm>
              <a:off x="5826034" y="1580788"/>
              <a:ext cx="6365966" cy="1312340"/>
            </a:xfrm>
            <a:prstGeom prst="rect">
              <a:avLst/>
            </a:prstGeom>
            <a:solidFill>
              <a:schemeClr val="bg2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" name="文本框 21">
              <a:extLst>
                <a:ext uri="{FF2B5EF4-FFF2-40B4-BE49-F238E27FC236}">
                  <a16:creationId xmlns:a16="http://schemas.microsoft.com/office/drawing/2014/main" id="{476BF2A4-1077-4A79-91EE-20B399D845B3}"/>
                </a:ext>
              </a:extLst>
            </p:cNvPr>
            <p:cNvSpPr txBox="1"/>
            <p:nvPr/>
          </p:nvSpPr>
          <p:spPr>
            <a:xfrm>
              <a:off x="6794565" y="1604767"/>
              <a:ext cx="3060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定制化芯片</a:t>
              </a:r>
            </a:p>
          </p:txBody>
        </p:sp>
        <p:sp>
          <p:nvSpPr>
            <p:cNvPr id="48" name="文本框 22">
              <a:extLst>
                <a:ext uri="{FF2B5EF4-FFF2-40B4-BE49-F238E27FC236}">
                  <a16:creationId xmlns:a16="http://schemas.microsoft.com/office/drawing/2014/main" id="{787ED74F-BBBF-4F4C-B859-E3783A63E656}"/>
                </a:ext>
              </a:extLst>
            </p:cNvPr>
            <p:cNvSpPr txBox="1"/>
            <p:nvPr/>
          </p:nvSpPr>
          <p:spPr>
            <a:xfrm>
              <a:off x="6794565" y="2051441"/>
              <a:ext cx="4584339" cy="789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硬件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+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算法，可实现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ENC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AEC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AGC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Beamforming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WNS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EQ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、</a:t>
              </a:r>
              <a:r>
                <a:rPr lang="en-US" altLang="zh-CN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VAD</a:t>
              </a:r>
              <a:r>
                <a:rPr lang="zh-CN" alt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等强大功能。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50744174-1197-4580-B8C5-CA15EAE66845}"/>
              </a:ext>
            </a:extLst>
          </p:cNvPr>
          <p:cNvGrpSpPr/>
          <p:nvPr/>
        </p:nvGrpSpPr>
        <p:grpSpPr>
          <a:xfrm>
            <a:off x="7588961" y="1565330"/>
            <a:ext cx="4372059" cy="3188744"/>
            <a:chOff x="14173881" y="3783438"/>
            <a:chExt cx="7574185" cy="5346545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5209B622-5618-4C9F-866E-90922EE83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957362" y="5770938"/>
              <a:ext cx="2880088" cy="21631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B16E5703-2C36-4457-8F20-E511ABC39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39364" y="3783438"/>
              <a:ext cx="3008702" cy="53465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12C614B6-A751-4295-B045-483910145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616245" y="4222743"/>
              <a:ext cx="1696629" cy="28193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78D29E0-6BD1-45F8-868E-CAE888470A99}"/>
                </a:ext>
              </a:extLst>
            </p:cNvPr>
            <p:cNvSpPr txBox="1"/>
            <p:nvPr/>
          </p:nvSpPr>
          <p:spPr>
            <a:xfrm>
              <a:off x="14173881" y="4083744"/>
              <a:ext cx="2163132" cy="12739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spc="0" normalizeH="0" baseline="0" dirty="0">
                  <a:ln>
                    <a:noFill/>
                  </a:ln>
                  <a:solidFill>
                    <a:srgbClr val="86141F"/>
                  </a:solidFill>
                  <a:effectLst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Microsoft Sans Serif" panose="020B0604020202020204" pitchFamily="34" charset="0"/>
                  <a:sym typeface="Helvetica Neue"/>
                </a:rPr>
                <a:t>传感器（喇叭）</a:t>
              </a:r>
            </a:p>
          </p:txBody>
        </p:sp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677538CD-022B-4E56-8115-31C86916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6018" y="6808233"/>
              <a:ext cx="1203943" cy="10569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3" name="箭头: 右 12">
            <a:extLst>
              <a:ext uri="{FF2B5EF4-FFF2-40B4-BE49-F238E27FC236}">
                <a16:creationId xmlns:a16="http://schemas.microsoft.com/office/drawing/2014/main" id="{1E5BA2F8-84A8-4E41-986D-A71F7FCC8314}"/>
              </a:ext>
            </a:extLst>
          </p:cNvPr>
          <p:cNvSpPr/>
          <p:nvPr/>
        </p:nvSpPr>
        <p:spPr>
          <a:xfrm rot="10800000" flipV="1">
            <a:off x="5496991" y="3428341"/>
            <a:ext cx="1910400" cy="849881"/>
          </a:xfrm>
          <a:prstGeom prst="rightArrow">
            <a:avLst>
              <a:gd name="adj1" fmla="val 52830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6141F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Microsoft Sans Serif" panose="020B0604020202020204" pitchFamily="34" charset="0"/>
                <a:sym typeface="Helvetica Neue Medium"/>
              </a:rPr>
              <a:t>上行语音拾取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0C4C8FFF-69A5-4A6E-9786-E23A849A3E91}"/>
              </a:ext>
            </a:extLst>
          </p:cNvPr>
          <p:cNvSpPr/>
          <p:nvPr/>
        </p:nvSpPr>
        <p:spPr>
          <a:xfrm>
            <a:off x="5548698" y="2734761"/>
            <a:ext cx="1937931" cy="897971"/>
          </a:xfrm>
          <a:prstGeom prst="rightArrow">
            <a:avLst>
              <a:gd name="adj1" fmla="val 50000"/>
              <a:gd name="adj2" fmla="val 55984"/>
            </a:avLst>
          </a:prstGeom>
          <a:solidFill>
            <a:schemeClr val="accent1">
              <a:lumMod val="20000"/>
              <a:lumOff val="80000"/>
            </a:schemeClr>
          </a:solidFill>
          <a:ln w="381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86141F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Microsoft Sans Serif" panose="020B0604020202020204" pitchFamily="34" charset="0"/>
                <a:sym typeface="Helvetica Neue Medium"/>
              </a:rPr>
              <a:t>下行语音播放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591A93-0986-4AA7-AD9D-05255DA2D74C}"/>
              </a:ext>
            </a:extLst>
          </p:cNvPr>
          <p:cNvSpPr txBox="1"/>
          <p:nvPr/>
        </p:nvSpPr>
        <p:spPr>
          <a:xfrm>
            <a:off x="6577948" y="5060448"/>
            <a:ext cx="3606756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rgbClr val="650F18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Sans Serif" panose="020B0604020202020204" pitchFamily="34" charset="0"/>
              </a:rPr>
              <a:t>单传感器全双工耳道拾音工作原理</a:t>
            </a:r>
            <a:endParaRPr lang="en-US" altLang="zh-CN" b="1" dirty="0">
              <a:solidFill>
                <a:srgbClr val="650F18"/>
              </a:solidFill>
              <a:latin typeface="黑体" panose="02010609060101010101" pitchFamily="49" charset="-122"/>
              <a:ea typeface="黑体" panose="02010609060101010101" pitchFamily="49" charset="-122"/>
              <a:cs typeface="Microsoft Sans Serif" panose="020B0604020202020204" pitchFamily="34" charset="0"/>
            </a:endParaRP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rgbClr val="650F18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Sans Serif" panose="020B0604020202020204" pitchFamily="34" charset="0"/>
              </a:rPr>
              <a:t>（</a:t>
            </a:r>
            <a:r>
              <a:rPr lang="en-US" altLang="zh-CN" b="1" dirty="0">
                <a:solidFill>
                  <a:srgbClr val="650F18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Sans Serif" panose="020B0604020202020204" pitchFamily="34" charset="0"/>
              </a:rPr>
              <a:t>SOUNDEC</a:t>
            </a:r>
            <a:r>
              <a:rPr lang="zh-CN" altLang="en-US" b="1" dirty="0">
                <a:solidFill>
                  <a:srgbClr val="650F18"/>
                </a:solidFill>
                <a:latin typeface="黑体" panose="02010609060101010101" pitchFamily="49" charset="-122"/>
                <a:ea typeface="黑体" panose="02010609060101010101" pitchFamily="49" charset="-122"/>
                <a:cs typeface="Microsoft Sans Serif" panose="020B0604020202020204" pitchFamily="34" charset="0"/>
              </a:rPr>
              <a:t>专利）</a:t>
            </a:r>
            <a:endParaRPr kumimoji="0" lang="zh-CN" alt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黑体" panose="02010609060101010101" pitchFamily="49" charset="-122"/>
              <a:ea typeface="黑体" panose="02010609060101010101" pitchFamily="49" charset="-122"/>
              <a:cs typeface="Helvetica Neue"/>
              <a:sym typeface="Helvetica Neue"/>
            </a:endParaRPr>
          </a:p>
        </p:txBody>
      </p:sp>
      <p:sp>
        <p:nvSpPr>
          <p:cNvPr id="16" name="iconfont-1191-801540">
            <a:extLst>
              <a:ext uri="{FF2B5EF4-FFF2-40B4-BE49-F238E27FC236}">
                <a16:creationId xmlns:a16="http://schemas.microsoft.com/office/drawing/2014/main" id="{04476762-B4B5-49A2-940C-A309027A640C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168732" y="3703389"/>
            <a:ext cx="584695" cy="592683"/>
          </a:xfrm>
          <a:custGeom>
            <a:avLst/>
            <a:gdLst>
              <a:gd name="T0" fmla="*/ 3982 w 7964"/>
              <a:gd name="T1" fmla="*/ 4878 h 7964"/>
              <a:gd name="T2" fmla="*/ 5082 w 7964"/>
              <a:gd name="T3" fmla="*/ 3086 h 7964"/>
              <a:gd name="T4" fmla="*/ 2882 w 7964"/>
              <a:gd name="T5" fmla="*/ 3086 h 7964"/>
              <a:gd name="T6" fmla="*/ 3982 w 7964"/>
              <a:gd name="T7" fmla="*/ 4878 h 7964"/>
              <a:gd name="T8" fmla="*/ 7651 w 7964"/>
              <a:gd name="T9" fmla="*/ 2432 h 7964"/>
              <a:gd name="T10" fmla="*/ 6798 w 7964"/>
              <a:gd name="T11" fmla="*/ 1166 h 7964"/>
              <a:gd name="T12" fmla="*/ 5532 w 7964"/>
              <a:gd name="T13" fmla="*/ 313 h 7964"/>
              <a:gd name="T14" fmla="*/ 3982 w 7964"/>
              <a:gd name="T15" fmla="*/ 0 h 7964"/>
              <a:gd name="T16" fmla="*/ 2432 w 7964"/>
              <a:gd name="T17" fmla="*/ 313 h 7964"/>
              <a:gd name="T18" fmla="*/ 1166 w 7964"/>
              <a:gd name="T19" fmla="*/ 1166 h 7964"/>
              <a:gd name="T20" fmla="*/ 313 w 7964"/>
              <a:gd name="T21" fmla="*/ 2432 h 7964"/>
              <a:gd name="T22" fmla="*/ 0 w 7964"/>
              <a:gd name="T23" fmla="*/ 3982 h 7964"/>
              <a:gd name="T24" fmla="*/ 313 w 7964"/>
              <a:gd name="T25" fmla="*/ 5532 h 7964"/>
              <a:gd name="T26" fmla="*/ 1166 w 7964"/>
              <a:gd name="T27" fmla="*/ 6798 h 7964"/>
              <a:gd name="T28" fmla="*/ 2432 w 7964"/>
              <a:gd name="T29" fmla="*/ 7651 h 7964"/>
              <a:gd name="T30" fmla="*/ 3982 w 7964"/>
              <a:gd name="T31" fmla="*/ 7964 h 7964"/>
              <a:gd name="T32" fmla="*/ 5532 w 7964"/>
              <a:gd name="T33" fmla="*/ 7651 h 7964"/>
              <a:gd name="T34" fmla="*/ 6798 w 7964"/>
              <a:gd name="T35" fmla="*/ 6798 h 7964"/>
              <a:gd name="T36" fmla="*/ 7651 w 7964"/>
              <a:gd name="T37" fmla="*/ 5532 h 7964"/>
              <a:gd name="T38" fmla="*/ 7964 w 7964"/>
              <a:gd name="T39" fmla="*/ 3982 h 7964"/>
              <a:gd name="T40" fmla="*/ 7651 w 7964"/>
              <a:gd name="T41" fmla="*/ 2432 h 7964"/>
              <a:gd name="T42" fmla="*/ 5288 w 7964"/>
              <a:gd name="T43" fmla="*/ 3224 h 7964"/>
              <a:gd name="T44" fmla="*/ 4188 w 7964"/>
              <a:gd name="T45" fmla="*/ 5017 h 7964"/>
              <a:gd name="T46" fmla="*/ 3982 w 7964"/>
              <a:gd name="T47" fmla="*/ 5134 h 7964"/>
              <a:gd name="T48" fmla="*/ 3776 w 7964"/>
              <a:gd name="T49" fmla="*/ 5017 h 7964"/>
              <a:gd name="T50" fmla="*/ 2676 w 7964"/>
              <a:gd name="T51" fmla="*/ 3224 h 7964"/>
              <a:gd name="T52" fmla="*/ 2637 w 7964"/>
              <a:gd name="T53" fmla="*/ 3086 h 7964"/>
              <a:gd name="T54" fmla="*/ 2667 w 7964"/>
              <a:gd name="T55" fmla="*/ 2963 h 7964"/>
              <a:gd name="T56" fmla="*/ 2882 w 7964"/>
              <a:gd name="T57" fmla="*/ 2830 h 7964"/>
              <a:gd name="T58" fmla="*/ 5082 w 7964"/>
              <a:gd name="T59" fmla="*/ 2830 h 7964"/>
              <a:gd name="T60" fmla="*/ 5297 w 7964"/>
              <a:gd name="T61" fmla="*/ 2963 h 7964"/>
              <a:gd name="T62" fmla="*/ 5326 w 7964"/>
              <a:gd name="T63" fmla="*/ 3086 h 7964"/>
              <a:gd name="T64" fmla="*/ 5288 w 7964"/>
              <a:gd name="T65" fmla="*/ 3224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964" h="7964">
                <a:moveTo>
                  <a:pt x="3982" y="4878"/>
                </a:moveTo>
                <a:lnTo>
                  <a:pt x="5082" y="3086"/>
                </a:lnTo>
                <a:lnTo>
                  <a:pt x="2882" y="3086"/>
                </a:lnTo>
                <a:lnTo>
                  <a:pt x="3982" y="4878"/>
                </a:lnTo>
                <a:close/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5288" y="3224"/>
                </a:moveTo>
                <a:lnTo>
                  <a:pt x="4188" y="5017"/>
                </a:lnTo>
                <a:cubicBezTo>
                  <a:pt x="4143" y="5090"/>
                  <a:pt x="4065" y="5134"/>
                  <a:pt x="3982" y="5134"/>
                </a:cubicBezTo>
                <a:cubicBezTo>
                  <a:pt x="3899" y="5134"/>
                  <a:pt x="3821" y="5090"/>
                  <a:pt x="3776" y="5017"/>
                </a:cubicBezTo>
                <a:lnTo>
                  <a:pt x="2676" y="3224"/>
                </a:lnTo>
                <a:cubicBezTo>
                  <a:pt x="2651" y="3182"/>
                  <a:pt x="2637" y="3134"/>
                  <a:pt x="2637" y="3086"/>
                </a:cubicBezTo>
                <a:cubicBezTo>
                  <a:pt x="2637" y="3044"/>
                  <a:pt x="2647" y="3001"/>
                  <a:pt x="2667" y="2963"/>
                </a:cubicBezTo>
                <a:cubicBezTo>
                  <a:pt x="2710" y="2881"/>
                  <a:pt x="2792" y="2830"/>
                  <a:pt x="2882" y="2830"/>
                </a:cubicBezTo>
                <a:lnTo>
                  <a:pt x="5082" y="2830"/>
                </a:lnTo>
                <a:cubicBezTo>
                  <a:pt x="5171" y="2830"/>
                  <a:pt x="5254" y="2881"/>
                  <a:pt x="5297" y="2963"/>
                </a:cubicBezTo>
                <a:cubicBezTo>
                  <a:pt x="5317" y="3001"/>
                  <a:pt x="5326" y="3044"/>
                  <a:pt x="5326" y="3086"/>
                </a:cubicBezTo>
                <a:cubicBezTo>
                  <a:pt x="5326" y="3134"/>
                  <a:pt x="5313" y="3182"/>
                  <a:pt x="5288" y="3224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</p:sp>
      <p:sp>
        <p:nvSpPr>
          <p:cNvPr id="61" name="iconfont-1191-801540">
            <a:extLst>
              <a:ext uri="{FF2B5EF4-FFF2-40B4-BE49-F238E27FC236}">
                <a16:creationId xmlns:a16="http://schemas.microsoft.com/office/drawing/2014/main" id="{E03891C2-8C2E-4EA8-B3BF-2505E1CE1B3A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168732" y="5405587"/>
            <a:ext cx="584695" cy="592683"/>
          </a:xfrm>
          <a:custGeom>
            <a:avLst/>
            <a:gdLst>
              <a:gd name="T0" fmla="*/ 3982 w 7964"/>
              <a:gd name="T1" fmla="*/ 4878 h 7964"/>
              <a:gd name="T2" fmla="*/ 5082 w 7964"/>
              <a:gd name="T3" fmla="*/ 3086 h 7964"/>
              <a:gd name="T4" fmla="*/ 2882 w 7964"/>
              <a:gd name="T5" fmla="*/ 3086 h 7964"/>
              <a:gd name="T6" fmla="*/ 3982 w 7964"/>
              <a:gd name="T7" fmla="*/ 4878 h 7964"/>
              <a:gd name="T8" fmla="*/ 7651 w 7964"/>
              <a:gd name="T9" fmla="*/ 2432 h 7964"/>
              <a:gd name="T10" fmla="*/ 6798 w 7964"/>
              <a:gd name="T11" fmla="*/ 1166 h 7964"/>
              <a:gd name="T12" fmla="*/ 5532 w 7964"/>
              <a:gd name="T13" fmla="*/ 313 h 7964"/>
              <a:gd name="T14" fmla="*/ 3982 w 7964"/>
              <a:gd name="T15" fmla="*/ 0 h 7964"/>
              <a:gd name="T16" fmla="*/ 2432 w 7964"/>
              <a:gd name="T17" fmla="*/ 313 h 7964"/>
              <a:gd name="T18" fmla="*/ 1166 w 7964"/>
              <a:gd name="T19" fmla="*/ 1166 h 7964"/>
              <a:gd name="T20" fmla="*/ 313 w 7964"/>
              <a:gd name="T21" fmla="*/ 2432 h 7964"/>
              <a:gd name="T22" fmla="*/ 0 w 7964"/>
              <a:gd name="T23" fmla="*/ 3982 h 7964"/>
              <a:gd name="T24" fmla="*/ 313 w 7964"/>
              <a:gd name="T25" fmla="*/ 5532 h 7964"/>
              <a:gd name="T26" fmla="*/ 1166 w 7964"/>
              <a:gd name="T27" fmla="*/ 6798 h 7964"/>
              <a:gd name="T28" fmla="*/ 2432 w 7964"/>
              <a:gd name="T29" fmla="*/ 7651 h 7964"/>
              <a:gd name="T30" fmla="*/ 3982 w 7964"/>
              <a:gd name="T31" fmla="*/ 7964 h 7964"/>
              <a:gd name="T32" fmla="*/ 5532 w 7964"/>
              <a:gd name="T33" fmla="*/ 7651 h 7964"/>
              <a:gd name="T34" fmla="*/ 6798 w 7964"/>
              <a:gd name="T35" fmla="*/ 6798 h 7964"/>
              <a:gd name="T36" fmla="*/ 7651 w 7964"/>
              <a:gd name="T37" fmla="*/ 5532 h 7964"/>
              <a:gd name="T38" fmla="*/ 7964 w 7964"/>
              <a:gd name="T39" fmla="*/ 3982 h 7964"/>
              <a:gd name="T40" fmla="*/ 7651 w 7964"/>
              <a:gd name="T41" fmla="*/ 2432 h 7964"/>
              <a:gd name="T42" fmla="*/ 5288 w 7964"/>
              <a:gd name="T43" fmla="*/ 3224 h 7964"/>
              <a:gd name="T44" fmla="*/ 4188 w 7964"/>
              <a:gd name="T45" fmla="*/ 5017 h 7964"/>
              <a:gd name="T46" fmla="*/ 3982 w 7964"/>
              <a:gd name="T47" fmla="*/ 5134 h 7964"/>
              <a:gd name="T48" fmla="*/ 3776 w 7964"/>
              <a:gd name="T49" fmla="*/ 5017 h 7964"/>
              <a:gd name="T50" fmla="*/ 2676 w 7964"/>
              <a:gd name="T51" fmla="*/ 3224 h 7964"/>
              <a:gd name="T52" fmla="*/ 2637 w 7964"/>
              <a:gd name="T53" fmla="*/ 3086 h 7964"/>
              <a:gd name="T54" fmla="*/ 2667 w 7964"/>
              <a:gd name="T55" fmla="*/ 2963 h 7964"/>
              <a:gd name="T56" fmla="*/ 2882 w 7964"/>
              <a:gd name="T57" fmla="*/ 2830 h 7964"/>
              <a:gd name="T58" fmla="*/ 5082 w 7964"/>
              <a:gd name="T59" fmla="*/ 2830 h 7964"/>
              <a:gd name="T60" fmla="*/ 5297 w 7964"/>
              <a:gd name="T61" fmla="*/ 2963 h 7964"/>
              <a:gd name="T62" fmla="*/ 5326 w 7964"/>
              <a:gd name="T63" fmla="*/ 3086 h 7964"/>
              <a:gd name="T64" fmla="*/ 5288 w 7964"/>
              <a:gd name="T65" fmla="*/ 3224 h 7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964" h="7964">
                <a:moveTo>
                  <a:pt x="3982" y="4878"/>
                </a:moveTo>
                <a:lnTo>
                  <a:pt x="5082" y="3086"/>
                </a:lnTo>
                <a:lnTo>
                  <a:pt x="2882" y="3086"/>
                </a:lnTo>
                <a:lnTo>
                  <a:pt x="3982" y="4878"/>
                </a:lnTo>
                <a:close/>
                <a:moveTo>
                  <a:pt x="7651" y="2432"/>
                </a:moveTo>
                <a:cubicBezTo>
                  <a:pt x="7451" y="1958"/>
                  <a:pt x="7164" y="1532"/>
                  <a:pt x="6798" y="1166"/>
                </a:cubicBezTo>
                <a:cubicBezTo>
                  <a:pt x="6432" y="800"/>
                  <a:pt x="6006" y="513"/>
                  <a:pt x="5532" y="313"/>
                </a:cubicBezTo>
                <a:cubicBezTo>
                  <a:pt x="5041" y="105"/>
                  <a:pt x="4520" y="0"/>
                  <a:pt x="3982" y="0"/>
                </a:cubicBezTo>
                <a:cubicBezTo>
                  <a:pt x="3444" y="0"/>
                  <a:pt x="2923" y="105"/>
                  <a:pt x="2432" y="313"/>
                </a:cubicBezTo>
                <a:cubicBezTo>
                  <a:pt x="1958" y="513"/>
                  <a:pt x="1532" y="800"/>
                  <a:pt x="1166" y="1166"/>
                </a:cubicBezTo>
                <a:cubicBezTo>
                  <a:pt x="800" y="1532"/>
                  <a:pt x="513" y="1958"/>
                  <a:pt x="313" y="2432"/>
                </a:cubicBezTo>
                <a:cubicBezTo>
                  <a:pt x="105" y="2923"/>
                  <a:pt x="0" y="3444"/>
                  <a:pt x="0" y="3982"/>
                </a:cubicBezTo>
                <a:cubicBezTo>
                  <a:pt x="0" y="4520"/>
                  <a:pt x="105" y="5041"/>
                  <a:pt x="313" y="5532"/>
                </a:cubicBezTo>
                <a:cubicBezTo>
                  <a:pt x="513" y="6006"/>
                  <a:pt x="800" y="6432"/>
                  <a:pt x="1166" y="6798"/>
                </a:cubicBezTo>
                <a:cubicBezTo>
                  <a:pt x="1532" y="7164"/>
                  <a:pt x="1958" y="7451"/>
                  <a:pt x="2432" y="7651"/>
                </a:cubicBezTo>
                <a:cubicBezTo>
                  <a:pt x="2923" y="7859"/>
                  <a:pt x="3444" y="7964"/>
                  <a:pt x="3982" y="7964"/>
                </a:cubicBezTo>
                <a:cubicBezTo>
                  <a:pt x="4520" y="7964"/>
                  <a:pt x="5041" y="7859"/>
                  <a:pt x="5532" y="7651"/>
                </a:cubicBezTo>
                <a:cubicBezTo>
                  <a:pt x="6006" y="7451"/>
                  <a:pt x="6432" y="7164"/>
                  <a:pt x="6798" y="6798"/>
                </a:cubicBezTo>
                <a:cubicBezTo>
                  <a:pt x="7164" y="6432"/>
                  <a:pt x="7451" y="6006"/>
                  <a:pt x="7651" y="5532"/>
                </a:cubicBezTo>
                <a:cubicBezTo>
                  <a:pt x="7859" y="5041"/>
                  <a:pt x="7964" y="4520"/>
                  <a:pt x="7964" y="3982"/>
                </a:cubicBezTo>
                <a:cubicBezTo>
                  <a:pt x="7964" y="3444"/>
                  <a:pt x="7859" y="2923"/>
                  <a:pt x="7651" y="2432"/>
                </a:cubicBezTo>
                <a:close/>
                <a:moveTo>
                  <a:pt x="5288" y="3224"/>
                </a:moveTo>
                <a:lnTo>
                  <a:pt x="4188" y="5017"/>
                </a:lnTo>
                <a:cubicBezTo>
                  <a:pt x="4143" y="5090"/>
                  <a:pt x="4065" y="5134"/>
                  <a:pt x="3982" y="5134"/>
                </a:cubicBezTo>
                <a:cubicBezTo>
                  <a:pt x="3899" y="5134"/>
                  <a:pt x="3821" y="5090"/>
                  <a:pt x="3776" y="5017"/>
                </a:cubicBezTo>
                <a:lnTo>
                  <a:pt x="2676" y="3224"/>
                </a:lnTo>
                <a:cubicBezTo>
                  <a:pt x="2651" y="3182"/>
                  <a:pt x="2637" y="3134"/>
                  <a:pt x="2637" y="3086"/>
                </a:cubicBezTo>
                <a:cubicBezTo>
                  <a:pt x="2637" y="3044"/>
                  <a:pt x="2647" y="3001"/>
                  <a:pt x="2667" y="2963"/>
                </a:cubicBezTo>
                <a:cubicBezTo>
                  <a:pt x="2710" y="2881"/>
                  <a:pt x="2792" y="2830"/>
                  <a:pt x="2882" y="2830"/>
                </a:cubicBezTo>
                <a:lnTo>
                  <a:pt x="5082" y="2830"/>
                </a:lnTo>
                <a:cubicBezTo>
                  <a:pt x="5171" y="2830"/>
                  <a:pt x="5254" y="2881"/>
                  <a:pt x="5297" y="2963"/>
                </a:cubicBezTo>
                <a:cubicBezTo>
                  <a:pt x="5317" y="3001"/>
                  <a:pt x="5326" y="3044"/>
                  <a:pt x="5326" y="3086"/>
                </a:cubicBezTo>
                <a:cubicBezTo>
                  <a:pt x="5326" y="3134"/>
                  <a:pt x="5313" y="3182"/>
                  <a:pt x="5288" y="3224"/>
                </a:cubicBezTo>
                <a:close/>
              </a:path>
            </a:pathLst>
          </a:custGeom>
          <a:solidFill>
            <a:srgbClr val="C80000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C698179-3CC7-4EE6-9103-542EDAEE62D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05528"/>
            <a:ext cx="703702" cy="5546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389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直角三角形 8">
            <a:extLst>
              <a:ext uri="{FF2B5EF4-FFF2-40B4-BE49-F238E27FC236}">
                <a16:creationId xmlns:a16="http://schemas.microsoft.com/office/drawing/2014/main" id="{F807D96A-935A-45FD-A4B8-1C7CF093DEEB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040F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F052466-48E7-4EED-B0D8-44C5D25D39EC}"/>
              </a:ext>
            </a:extLst>
          </p:cNvPr>
          <p:cNvSpPr txBox="1"/>
          <p:nvPr/>
        </p:nvSpPr>
        <p:spPr>
          <a:xfrm>
            <a:off x="168980" y="289766"/>
            <a:ext cx="61368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运用各类声学算法的音频处理技术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6724ABBE-3BC6-4913-A6B0-8E46259A954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96261"/>
            <a:ext cx="703702" cy="554654"/>
          </a:xfrm>
          <a:prstGeom prst="rect">
            <a:avLst/>
          </a:prstGeom>
          <a:noFill/>
        </p:spPr>
      </p:pic>
      <p:grpSp>
        <p:nvGrpSpPr>
          <p:cNvPr id="78" name="组合 77">
            <a:extLst>
              <a:ext uri="{FF2B5EF4-FFF2-40B4-BE49-F238E27FC236}">
                <a16:creationId xmlns:a16="http://schemas.microsoft.com/office/drawing/2014/main" id="{19CE4815-52A3-4467-9728-71C2EB6BE6F2}"/>
              </a:ext>
            </a:extLst>
          </p:cNvPr>
          <p:cNvGrpSpPr/>
          <p:nvPr/>
        </p:nvGrpSpPr>
        <p:grpSpPr>
          <a:xfrm>
            <a:off x="5508078" y="2429435"/>
            <a:ext cx="5419897" cy="2698821"/>
            <a:chOff x="169681" y="1525940"/>
            <a:chExt cx="5481088" cy="3803661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79" name="流程图: 接点 78">
              <a:extLst>
                <a:ext uri="{FF2B5EF4-FFF2-40B4-BE49-F238E27FC236}">
                  <a16:creationId xmlns:a16="http://schemas.microsoft.com/office/drawing/2014/main" id="{7963A3F2-BC88-4A52-981D-FA7122BE3167}"/>
                </a:ext>
              </a:extLst>
            </p:cNvPr>
            <p:cNvSpPr/>
            <p:nvPr/>
          </p:nvSpPr>
          <p:spPr>
            <a:xfrm>
              <a:off x="254523" y="2783264"/>
              <a:ext cx="1282045" cy="1291472"/>
            </a:xfrm>
            <a:prstGeom prst="flowChartConnector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b="1" dirty="0">
                <a:solidFill>
                  <a:srgbClr val="861F2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80" name="流程图: 接点 79">
              <a:extLst>
                <a:ext uri="{FF2B5EF4-FFF2-40B4-BE49-F238E27FC236}">
                  <a16:creationId xmlns:a16="http://schemas.microsoft.com/office/drawing/2014/main" id="{125F211B-3B78-4C1A-A2D5-3AEF9A0729EA}"/>
                </a:ext>
              </a:extLst>
            </p:cNvPr>
            <p:cNvSpPr/>
            <p:nvPr/>
          </p:nvSpPr>
          <p:spPr>
            <a:xfrm>
              <a:off x="779282" y="2684282"/>
              <a:ext cx="169683" cy="197963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流程图: 接点 80">
              <a:extLst>
                <a:ext uri="{FF2B5EF4-FFF2-40B4-BE49-F238E27FC236}">
                  <a16:creationId xmlns:a16="http://schemas.microsoft.com/office/drawing/2014/main" id="{A82D28D0-437F-45F3-84A8-1BB7F231BD4C}"/>
                </a:ext>
              </a:extLst>
            </p:cNvPr>
            <p:cNvSpPr/>
            <p:nvPr/>
          </p:nvSpPr>
          <p:spPr>
            <a:xfrm>
              <a:off x="810703" y="3975754"/>
              <a:ext cx="169683" cy="197963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流程图: 接点 81">
              <a:extLst>
                <a:ext uri="{FF2B5EF4-FFF2-40B4-BE49-F238E27FC236}">
                  <a16:creationId xmlns:a16="http://schemas.microsoft.com/office/drawing/2014/main" id="{64BF25F1-5090-4135-A080-013243F46BF7}"/>
                </a:ext>
              </a:extLst>
            </p:cNvPr>
            <p:cNvSpPr/>
            <p:nvPr/>
          </p:nvSpPr>
          <p:spPr>
            <a:xfrm>
              <a:off x="1272611" y="3775434"/>
              <a:ext cx="169683" cy="197963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3" name="流程图: 接点 82">
              <a:extLst>
                <a:ext uri="{FF2B5EF4-FFF2-40B4-BE49-F238E27FC236}">
                  <a16:creationId xmlns:a16="http://schemas.microsoft.com/office/drawing/2014/main" id="{D2B7BAC0-0E53-4466-B209-A909FCAF6E9F}"/>
                </a:ext>
              </a:extLst>
            </p:cNvPr>
            <p:cNvSpPr/>
            <p:nvPr/>
          </p:nvSpPr>
          <p:spPr>
            <a:xfrm>
              <a:off x="169681" y="3330018"/>
              <a:ext cx="169683" cy="197963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4" name="流程图: 接点 83">
              <a:extLst>
                <a:ext uri="{FF2B5EF4-FFF2-40B4-BE49-F238E27FC236}">
                  <a16:creationId xmlns:a16="http://schemas.microsoft.com/office/drawing/2014/main" id="{64EA3026-7B6C-4F53-8C2D-C5BE13F7DCF1}"/>
                </a:ext>
              </a:extLst>
            </p:cNvPr>
            <p:cNvSpPr/>
            <p:nvPr/>
          </p:nvSpPr>
          <p:spPr>
            <a:xfrm>
              <a:off x="1272611" y="2882244"/>
              <a:ext cx="169683" cy="197963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5" name="流程图: 接点 84">
              <a:extLst>
                <a:ext uri="{FF2B5EF4-FFF2-40B4-BE49-F238E27FC236}">
                  <a16:creationId xmlns:a16="http://schemas.microsoft.com/office/drawing/2014/main" id="{261A6248-8FC0-4B3A-8C4A-649BB381696A}"/>
                </a:ext>
              </a:extLst>
            </p:cNvPr>
            <p:cNvSpPr/>
            <p:nvPr/>
          </p:nvSpPr>
          <p:spPr>
            <a:xfrm>
              <a:off x="345649" y="2882245"/>
              <a:ext cx="169683" cy="197963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6" name="流程图: 接点 85">
              <a:extLst>
                <a:ext uri="{FF2B5EF4-FFF2-40B4-BE49-F238E27FC236}">
                  <a16:creationId xmlns:a16="http://schemas.microsoft.com/office/drawing/2014/main" id="{3C020FE9-E1ED-45B1-BE5B-01D314CB49B7}"/>
                </a:ext>
              </a:extLst>
            </p:cNvPr>
            <p:cNvSpPr/>
            <p:nvPr/>
          </p:nvSpPr>
          <p:spPr>
            <a:xfrm>
              <a:off x="362930" y="3775434"/>
              <a:ext cx="169683" cy="197963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7" name="流程图: 接点 86">
              <a:extLst>
                <a:ext uri="{FF2B5EF4-FFF2-40B4-BE49-F238E27FC236}">
                  <a16:creationId xmlns:a16="http://schemas.microsoft.com/office/drawing/2014/main" id="{93301EE9-D75F-4BF1-85CC-862F127C7474}"/>
                </a:ext>
              </a:extLst>
            </p:cNvPr>
            <p:cNvSpPr/>
            <p:nvPr/>
          </p:nvSpPr>
          <p:spPr>
            <a:xfrm>
              <a:off x="1429729" y="3330018"/>
              <a:ext cx="169683" cy="197963"/>
            </a:xfrm>
            <a:prstGeom prst="flowChartConnector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A4989758-E728-4533-B49E-C0844C8C765C}"/>
                </a:ext>
              </a:extLst>
            </p:cNvPr>
            <p:cNvSpPr txBox="1"/>
            <p:nvPr/>
          </p:nvSpPr>
          <p:spPr>
            <a:xfrm>
              <a:off x="457970" y="4316827"/>
              <a:ext cx="1385741" cy="49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rgbClr val="FF0000"/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麦克风阵列</a:t>
              </a:r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7DBB96DA-2472-43E5-BC8B-6D35EAF55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1410" y="2576508"/>
              <a:ext cx="3208993" cy="629783"/>
            </a:xfrm>
            <a:prstGeom prst="line">
              <a:avLst/>
            </a:prstGeom>
            <a:ln w="349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D01A948C-BF75-4792-8E88-BAF7F684245D}"/>
                </a:ext>
              </a:extLst>
            </p:cNvPr>
            <p:cNvCxnSpPr>
              <a:cxnSpLocks/>
            </p:cNvCxnSpPr>
            <p:nvPr/>
          </p:nvCxnSpPr>
          <p:spPr>
            <a:xfrm>
              <a:off x="1618168" y="3597184"/>
              <a:ext cx="3479126" cy="548428"/>
            </a:xfrm>
            <a:prstGeom prst="line">
              <a:avLst/>
            </a:prstGeom>
            <a:ln w="349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4319C62E-BF4A-41F4-B28B-04A5893D6F10}"/>
                </a:ext>
              </a:extLst>
            </p:cNvPr>
            <p:cNvSpPr txBox="1"/>
            <p:nvPr/>
          </p:nvSpPr>
          <p:spPr>
            <a:xfrm>
              <a:off x="1967157" y="3191784"/>
              <a:ext cx="1622348" cy="493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rgbClr val="861F2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拾音波束区域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744EB7DB-DFD6-404A-BBE0-1E20E4C18193}"/>
                </a:ext>
              </a:extLst>
            </p:cNvPr>
            <p:cNvSpPr txBox="1"/>
            <p:nvPr/>
          </p:nvSpPr>
          <p:spPr>
            <a:xfrm>
              <a:off x="1673256" y="2036189"/>
              <a:ext cx="1622348" cy="493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solidFill>
                    <a:srgbClr val="861F2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抑制区域</a:t>
              </a:r>
            </a:p>
          </p:txBody>
        </p:sp>
        <p:sp>
          <p:nvSpPr>
            <p:cNvPr id="93" name="文本框 23">
              <a:extLst>
                <a:ext uri="{FF2B5EF4-FFF2-40B4-BE49-F238E27FC236}">
                  <a16:creationId xmlns:a16="http://schemas.microsoft.com/office/drawing/2014/main" id="{A6EF9D93-D6A5-471D-988B-D10A93725992}"/>
                </a:ext>
              </a:extLst>
            </p:cNvPr>
            <p:cNvSpPr txBox="1"/>
            <p:nvPr/>
          </p:nvSpPr>
          <p:spPr>
            <a:xfrm>
              <a:off x="1951579" y="4282937"/>
              <a:ext cx="1622348" cy="493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000" b="1" dirty="0">
                  <a:solidFill>
                    <a:srgbClr val="861F2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抑制区域</a:t>
              </a:r>
            </a:p>
          </p:txBody>
        </p:sp>
        <p:pic>
          <p:nvPicPr>
            <p:cNvPr id="94" name="Picture 2">
              <a:extLst>
                <a:ext uri="{FF2B5EF4-FFF2-40B4-BE49-F238E27FC236}">
                  <a16:creationId xmlns:a16="http://schemas.microsoft.com/office/drawing/2014/main" id="{8ABDD3A0-68F5-4D8E-BA4A-984559B8D6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903" y="2576508"/>
              <a:ext cx="784866" cy="12305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5" name="直接箭头连接符 94">
              <a:extLst>
                <a:ext uri="{FF2B5EF4-FFF2-40B4-BE49-F238E27FC236}">
                  <a16:creationId xmlns:a16="http://schemas.microsoft.com/office/drawing/2014/main" id="{C31C14E8-A183-491E-B417-4624CA9E6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5967" y="3191783"/>
              <a:ext cx="1381327" cy="138235"/>
            </a:xfrm>
            <a:prstGeom prst="straightConnector1">
              <a:avLst/>
            </a:prstGeom>
            <a:ln w="22225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14FADB91-3D4C-41C5-B834-DF56DFB7AFC7}"/>
                </a:ext>
              </a:extLst>
            </p:cNvPr>
            <p:cNvSpPr txBox="1"/>
            <p:nvPr/>
          </p:nvSpPr>
          <p:spPr>
            <a:xfrm rot="21276026">
              <a:off x="3662498" y="3215330"/>
              <a:ext cx="1644345" cy="493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目标直达声</a:t>
              </a:r>
            </a:p>
          </p:txBody>
        </p: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4918C539-BF2B-4331-8F81-9C99A6DF42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2001" y="1828800"/>
              <a:ext cx="661480" cy="1251407"/>
            </a:xfrm>
            <a:prstGeom prst="straightConnector1">
              <a:avLst/>
            </a:prstGeom>
            <a:ln w="22225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847F0BDD-BDD0-4076-8FB7-C893437737E8}"/>
                </a:ext>
              </a:extLst>
            </p:cNvPr>
            <p:cNvSpPr txBox="1"/>
            <p:nvPr/>
          </p:nvSpPr>
          <p:spPr>
            <a:xfrm>
              <a:off x="3930240" y="1525940"/>
              <a:ext cx="1622348" cy="493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反射声</a:t>
              </a:r>
            </a:p>
          </p:txBody>
        </p:sp>
        <p:cxnSp>
          <p:nvCxnSpPr>
            <p:cNvPr id="99" name="直接箭头连接符 98">
              <a:extLst>
                <a:ext uri="{FF2B5EF4-FFF2-40B4-BE49-F238E27FC236}">
                  <a16:creationId xmlns:a16="http://schemas.microsoft.com/office/drawing/2014/main" id="{D8C74EF6-CA97-4D91-8107-53CAAD5D0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0826" y="1828800"/>
              <a:ext cx="1549270" cy="855482"/>
            </a:xfrm>
            <a:prstGeom prst="straightConnector1">
              <a:avLst/>
            </a:prstGeom>
            <a:ln w="22225">
              <a:solidFill>
                <a:schemeClr val="accent2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CB48CB69-4C6A-4728-8610-0D9EA5CDF1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5604" y="1828800"/>
              <a:ext cx="724492" cy="1018856"/>
            </a:xfrm>
            <a:prstGeom prst="straightConnector1">
              <a:avLst/>
            </a:prstGeom>
            <a:ln w="22225">
              <a:solidFill>
                <a:schemeClr val="accent2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1" name="Picture 4">
              <a:extLst>
                <a:ext uri="{FF2B5EF4-FFF2-40B4-BE49-F238E27FC236}">
                  <a16:creationId xmlns:a16="http://schemas.microsoft.com/office/drawing/2014/main" id="{A5920D28-E429-420A-9968-2DA208F1D5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9401" y="4260864"/>
              <a:ext cx="755785" cy="10687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6">
              <a:extLst>
                <a:ext uri="{FF2B5EF4-FFF2-40B4-BE49-F238E27FC236}">
                  <a16:creationId xmlns:a16="http://schemas.microsoft.com/office/drawing/2014/main" id="{0AE0EB11-56B6-4981-9B21-D1A278972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78100">
              <a:off x="3551486" y="3962207"/>
              <a:ext cx="956720" cy="8156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F6DD12F3-FC49-4B7A-94BF-46E62E5E4F52}"/>
                </a:ext>
              </a:extLst>
            </p:cNvPr>
            <p:cNvSpPr txBox="1"/>
            <p:nvPr/>
          </p:nvSpPr>
          <p:spPr>
            <a:xfrm>
              <a:off x="3657849" y="4634263"/>
              <a:ext cx="1622348" cy="493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环境噪声</a:t>
              </a:r>
            </a:p>
          </p:txBody>
        </p:sp>
      </p:grpSp>
      <p:sp>
        <p:nvSpPr>
          <p:cNvPr id="105" name="文本框 104">
            <a:extLst>
              <a:ext uri="{FF2B5EF4-FFF2-40B4-BE49-F238E27FC236}">
                <a16:creationId xmlns:a16="http://schemas.microsoft.com/office/drawing/2014/main" id="{F93F1371-4A83-4563-87CD-C62A0882C765}"/>
              </a:ext>
            </a:extLst>
          </p:cNvPr>
          <p:cNvSpPr txBox="1"/>
          <p:nvPr/>
        </p:nvSpPr>
        <p:spPr>
          <a:xfrm>
            <a:off x="5806919" y="363278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>
                <a:solidFill>
                  <a:srgbClr val="68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九音芯片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4CD4275-B76B-4273-8D1C-17148D73EAA7}"/>
              </a:ext>
            </a:extLst>
          </p:cNvPr>
          <p:cNvSpPr txBox="1"/>
          <p:nvPr/>
        </p:nvSpPr>
        <p:spPr>
          <a:xfrm>
            <a:off x="647078" y="950644"/>
            <a:ext cx="74214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华文新魏" panose="02010800040101010101" pitchFamily="2" charset="-122"/>
                <a:ea typeface="华文新魏" panose="02010800040101010101" pitchFamily="2" charset="-122"/>
                <a:sym typeface="Helvetica Neue"/>
              </a:rPr>
              <a:t>主要应用方向：</a:t>
            </a:r>
            <a:endParaRPr kumimoji="0" lang="en-US" altLang="zh-CN" sz="1800" b="1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华文新魏" panose="02010800040101010101" pitchFamily="2" charset="-122"/>
              <a:ea typeface="华文新魏" panose="02010800040101010101" pitchFamily="2" charset="-122"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</a:t>
            </a:r>
            <a:r>
              <a:rPr lang="zh-CN" altLang="en-US" sz="1800" b="1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商务      会议音箱、直播声卡、录音笔、无线麦克风</a:t>
            </a:r>
            <a:endParaRPr lang="en-US" altLang="zh-CN" sz="1800" b="1" dirty="0">
              <a:solidFill>
                <a:srgbClr val="00B05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</a:t>
            </a:r>
            <a:r>
              <a:rPr lang="zh-CN" altLang="en-US" b="1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消费       </a:t>
            </a:r>
            <a:r>
              <a:rPr lang="en-US" altLang="zh-CN" b="1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Type-c</a:t>
            </a:r>
            <a:r>
              <a:rPr lang="zh-CN" altLang="en-US" b="1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耳机、游戏耳机、话务耳机、考试耳机、直播麦克风</a:t>
            </a:r>
            <a:endParaRPr lang="en-US" altLang="zh-CN" sz="1800" b="1" dirty="0">
              <a:solidFill>
                <a:srgbClr val="00B05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华文新魏" panose="02010800040101010101" pitchFamily="2" charset="-122"/>
                <a:ea typeface="华文新魏" panose="02010800040101010101" pitchFamily="2" charset="-122"/>
                <a:sym typeface="Helvetica Neue"/>
              </a:rPr>
              <a:t>      </a:t>
            </a:r>
            <a:r>
              <a:rPr kumimoji="0" lang="zh-CN" altLang="en-US" sz="1800" b="1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华文新魏" panose="02010800040101010101" pitchFamily="2" charset="-122"/>
                <a:ea typeface="华文新魏" panose="02010800040101010101" pitchFamily="2" charset="-122"/>
                <a:sym typeface="Helvetica Neue"/>
              </a:rPr>
              <a:t>安防       对讲机、执法仪、录音功能的监控仪器</a:t>
            </a:r>
            <a:endParaRPr kumimoji="0" lang="en-US" altLang="zh-CN" sz="1800" b="1" strike="noStrike" cap="none" spc="0" normalizeH="0" dirty="0">
              <a:ln>
                <a:noFill/>
              </a:ln>
              <a:solidFill>
                <a:srgbClr val="00B050"/>
              </a:solidFill>
              <a:effectLst/>
              <a:uFillTx/>
              <a:latin typeface="华文新魏" panose="02010800040101010101" pitchFamily="2" charset="-122"/>
              <a:ea typeface="华文新魏" panose="02010800040101010101" pitchFamily="2" charset="-122"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800" b="1" baseline="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</a:t>
            </a:r>
            <a:r>
              <a:rPr lang="zh-CN" altLang="en-US" sz="1800" b="1" baseline="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助听器  具有</a:t>
            </a:r>
            <a:r>
              <a:rPr lang="en-US" altLang="zh-CN" sz="1800" b="1" baseline="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AI</a:t>
            </a:r>
            <a:r>
              <a:rPr lang="zh-CN" altLang="en-US" sz="1800" b="1" baseline="0" dirty="0">
                <a:solidFill>
                  <a:srgbClr val="00B05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功能的全新解决方案</a:t>
            </a:r>
            <a:endParaRPr kumimoji="0" lang="en-US" altLang="zh-CN" sz="1800" b="1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华文新魏" panose="02010800040101010101" pitchFamily="2" charset="-122"/>
              <a:ea typeface="华文新魏" panose="02010800040101010101" pitchFamily="2" charset="-122"/>
              <a:sym typeface="Helvetica Neue"/>
            </a:endParaRPr>
          </a:p>
        </p:txBody>
      </p:sp>
      <p:sp>
        <p:nvSpPr>
          <p:cNvPr id="65" name="TextBox 46">
            <a:extLst>
              <a:ext uri="{FF2B5EF4-FFF2-40B4-BE49-F238E27FC236}">
                <a16:creationId xmlns:a16="http://schemas.microsoft.com/office/drawing/2014/main" id="{9BBA2209-185C-405D-B50E-8451D6898B2A}"/>
              </a:ext>
            </a:extLst>
          </p:cNvPr>
          <p:cNvSpPr txBox="1"/>
          <p:nvPr/>
        </p:nvSpPr>
        <p:spPr>
          <a:xfrm>
            <a:off x="2072676" y="2556436"/>
            <a:ext cx="2050786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457200" marR="0" indent="-45720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sz="1600" b="1" dirty="0">
                <a:solidFill>
                  <a:srgbClr val="650F18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Sans Serif"/>
              </a:rPr>
              <a:t>回声消除算法</a:t>
            </a:r>
            <a:endParaRPr lang="en-US" altLang="zh-CN" sz="1600" b="1" dirty="0">
              <a:solidFill>
                <a:srgbClr val="650F18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Sans Serif"/>
            </a:endParaRPr>
          </a:p>
          <a:p>
            <a:pPr marL="457200" marR="0" indent="-45720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sz="1600" b="1" dirty="0">
                <a:solidFill>
                  <a:srgbClr val="650F18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Sans Serif"/>
              </a:rPr>
              <a:t>通话降噪算法</a:t>
            </a:r>
            <a:endParaRPr lang="en-US" altLang="zh-CN" sz="1600" b="1" dirty="0">
              <a:solidFill>
                <a:srgbClr val="650F18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Sans Serif"/>
            </a:endParaRPr>
          </a:p>
          <a:p>
            <a:pPr marL="457200" marR="0" indent="-45720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sz="1600" b="1" dirty="0">
                <a:solidFill>
                  <a:srgbClr val="650F18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Sans Serif"/>
              </a:rPr>
              <a:t>波束成形算法</a:t>
            </a:r>
            <a:endParaRPr lang="en-US" altLang="zh-CN" sz="1600" b="1" dirty="0">
              <a:solidFill>
                <a:srgbClr val="650F18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Sans Serif"/>
            </a:endParaRPr>
          </a:p>
          <a:p>
            <a:pPr marL="457200" marR="0" indent="-45720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sz="1600" b="1" dirty="0">
                <a:solidFill>
                  <a:srgbClr val="650F18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Sans Serif"/>
              </a:rPr>
              <a:t>自动增益算法</a:t>
            </a:r>
            <a:endParaRPr lang="en-US" altLang="zh-CN" sz="1600" b="1" dirty="0">
              <a:solidFill>
                <a:srgbClr val="650F18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Sans Serif"/>
            </a:endParaRPr>
          </a:p>
        </p:txBody>
      </p:sp>
      <p:pic>
        <p:nvPicPr>
          <p:cNvPr id="66" name="timg2.png" descr="timg2.png">
            <a:extLst>
              <a:ext uri="{FF2B5EF4-FFF2-40B4-BE49-F238E27FC236}">
                <a16:creationId xmlns:a16="http://schemas.microsoft.com/office/drawing/2014/main" id="{D833A4C6-D3A1-491D-A544-1C9DF265476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87" y="2966462"/>
            <a:ext cx="621951" cy="619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7" name="TextBox 47">
            <a:extLst>
              <a:ext uri="{FF2B5EF4-FFF2-40B4-BE49-F238E27FC236}">
                <a16:creationId xmlns:a16="http://schemas.microsoft.com/office/drawing/2014/main" id="{1F1A3E35-46F8-41AC-92A2-D55492A985B0}"/>
              </a:ext>
            </a:extLst>
          </p:cNvPr>
          <p:cNvSpPr txBox="1"/>
          <p:nvPr/>
        </p:nvSpPr>
        <p:spPr>
          <a:xfrm>
            <a:off x="2101086" y="4687647"/>
            <a:ext cx="2378500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650F18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Sans Serif"/>
              </a:rPr>
              <a:t>音乐元素还原算法</a:t>
            </a:r>
            <a:endParaRPr lang="en-US" altLang="zh-CN" sz="1600" b="1" dirty="0">
              <a:solidFill>
                <a:srgbClr val="650F18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Sans Serif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650F18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Sans Serif"/>
              </a:rPr>
              <a:t>语音音色补偿算法</a:t>
            </a:r>
            <a:endParaRPr lang="en-US" altLang="zh-CN" sz="1600" b="1" dirty="0">
              <a:solidFill>
                <a:srgbClr val="650F18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Sans Serif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650F18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Microsoft Sans Serif"/>
              </a:rPr>
              <a:t>声纹识别算法</a:t>
            </a:r>
            <a:endParaRPr lang="en-US" altLang="zh-CN" sz="1600" b="1" dirty="0">
              <a:solidFill>
                <a:srgbClr val="650F18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Microsoft Sans Serif"/>
            </a:endParaRPr>
          </a:p>
        </p:txBody>
      </p:sp>
      <p:pic>
        <p:nvPicPr>
          <p:cNvPr id="68" name="图像" descr="图像">
            <a:extLst>
              <a:ext uri="{FF2B5EF4-FFF2-40B4-BE49-F238E27FC236}">
                <a16:creationId xmlns:a16="http://schemas.microsoft.com/office/drawing/2014/main" id="{765325D0-F8BC-47B5-AEB3-D13B414B92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3806" y="4964889"/>
            <a:ext cx="622235" cy="619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33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5695D9-4596-463C-9410-1B4C0E6101DE}"/>
              </a:ext>
            </a:extLst>
          </p:cNvPr>
          <p:cNvGrpSpPr/>
          <p:nvPr/>
        </p:nvGrpSpPr>
        <p:grpSpPr>
          <a:xfrm>
            <a:off x="481263" y="1180922"/>
            <a:ext cx="5024592" cy="4881978"/>
            <a:chOff x="752548" y="1531502"/>
            <a:chExt cx="3272379" cy="3112314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F256894-CB6D-47A6-AD9B-F44FE716C282}"/>
                </a:ext>
              </a:extLst>
            </p:cNvPr>
            <p:cNvSpPr/>
            <p:nvPr/>
          </p:nvSpPr>
          <p:spPr>
            <a:xfrm>
              <a:off x="1664544" y="2526199"/>
              <a:ext cx="1445421" cy="1445421"/>
            </a:xfrm>
            <a:prstGeom prst="ellipse">
              <a:avLst/>
            </a:prstGeom>
            <a:solidFill>
              <a:srgbClr val="AC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txBody>
            <a:bodyPr vert="horz" wrap="square" lIns="63715" tIns="31857" rIns="63715" bIns="3185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 sz="1255" b="1">
                <a:cs typeface="+mn-ea"/>
                <a:sym typeface="+mn-lt"/>
              </a:endParaRPr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6AB6C445-9807-4006-8B12-91E978D38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548" y="2118394"/>
              <a:ext cx="1087828" cy="1502804"/>
            </a:xfrm>
            <a:custGeom>
              <a:avLst/>
              <a:gdLst>
                <a:gd name="T0" fmla="*/ 767 w 767"/>
                <a:gd name="T1" fmla="*/ 347 h 1059"/>
                <a:gd name="T2" fmla="*/ 514 w 767"/>
                <a:gd name="T3" fmla="*/ 0 h 1059"/>
                <a:gd name="T4" fmla="*/ 129 w 767"/>
                <a:gd name="T5" fmla="*/ 279 h 1059"/>
                <a:gd name="T6" fmla="*/ 33 w 767"/>
                <a:gd name="T7" fmla="*/ 576 h 1059"/>
                <a:gd name="T8" fmla="*/ 190 w 767"/>
                <a:gd name="T9" fmla="*/ 1059 h 1059"/>
                <a:gd name="T10" fmla="*/ 577 w 767"/>
                <a:gd name="T11" fmla="*/ 933 h 1059"/>
                <a:gd name="T12" fmla="*/ 561 w 767"/>
                <a:gd name="T13" fmla="*/ 796 h 1059"/>
                <a:gd name="T14" fmla="*/ 767 w 767"/>
                <a:gd name="T15" fmla="*/ 347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7" h="1059">
                  <a:moveTo>
                    <a:pt x="767" y="347"/>
                  </a:moveTo>
                  <a:cubicBezTo>
                    <a:pt x="514" y="0"/>
                    <a:pt x="514" y="0"/>
                    <a:pt x="514" y="0"/>
                  </a:cubicBezTo>
                  <a:cubicBezTo>
                    <a:pt x="129" y="279"/>
                    <a:pt x="129" y="279"/>
                    <a:pt x="129" y="279"/>
                  </a:cubicBezTo>
                  <a:cubicBezTo>
                    <a:pt x="43" y="342"/>
                    <a:pt x="0" y="475"/>
                    <a:pt x="33" y="576"/>
                  </a:cubicBezTo>
                  <a:cubicBezTo>
                    <a:pt x="190" y="1059"/>
                    <a:pt x="190" y="1059"/>
                    <a:pt x="190" y="1059"/>
                  </a:cubicBezTo>
                  <a:cubicBezTo>
                    <a:pt x="577" y="933"/>
                    <a:pt x="577" y="933"/>
                    <a:pt x="577" y="933"/>
                  </a:cubicBezTo>
                  <a:cubicBezTo>
                    <a:pt x="566" y="889"/>
                    <a:pt x="561" y="843"/>
                    <a:pt x="561" y="796"/>
                  </a:cubicBezTo>
                  <a:cubicBezTo>
                    <a:pt x="561" y="616"/>
                    <a:pt x="641" y="456"/>
                    <a:pt x="767" y="347"/>
                  </a:cubicBezTo>
                  <a:close/>
                </a:path>
              </a:pathLst>
            </a:custGeom>
            <a:solidFill>
              <a:srgbClr val="AC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txBody>
            <a:bodyPr vert="horz" wrap="square" lIns="63715" tIns="31857" rIns="63715" bIns="3185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 sz="1255" b="1">
                <a:cs typeface="+mn-ea"/>
                <a:sym typeface="+mn-lt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3CDE89BD-CE18-4E7A-9C25-750F542E7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2379" y="1531502"/>
              <a:ext cx="1589751" cy="998905"/>
            </a:xfrm>
            <a:custGeom>
              <a:avLst/>
              <a:gdLst>
                <a:gd name="T0" fmla="*/ 869 w 1121"/>
                <a:gd name="T1" fmla="*/ 704 h 704"/>
                <a:gd name="T2" fmla="*/ 1121 w 1121"/>
                <a:gd name="T3" fmla="*/ 356 h 704"/>
                <a:gd name="T4" fmla="*/ 717 w 1121"/>
                <a:gd name="T5" fmla="*/ 63 h 704"/>
                <a:gd name="T6" fmla="*/ 405 w 1121"/>
                <a:gd name="T7" fmla="*/ 63 h 704"/>
                <a:gd name="T8" fmla="*/ 0 w 1121"/>
                <a:gd name="T9" fmla="*/ 357 h 704"/>
                <a:gd name="T10" fmla="*/ 253 w 1121"/>
                <a:gd name="T11" fmla="*/ 704 h 704"/>
                <a:gd name="T12" fmla="*/ 561 w 1121"/>
                <a:gd name="T13" fmla="*/ 618 h 704"/>
                <a:gd name="T14" fmla="*/ 869 w 1121"/>
                <a:gd name="T15" fmla="*/ 704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1" h="704">
                  <a:moveTo>
                    <a:pt x="869" y="704"/>
                  </a:moveTo>
                  <a:cubicBezTo>
                    <a:pt x="1121" y="356"/>
                    <a:pt x="1121" y="356"/>
                    <a:pt x="1121" y="356"/>
                  </a:cubicBezTo>
                  <a:cubicBezTo>
                    <a:pt x="717" y="63"/>
                    <a:pt x="717" y="63"/>
                    <a:pt x="717" y="63"/>
                  </a:cubicBezTo>
                  <a:cubicBezTo>
                    <a:pt x="631" y="0"/>
                    <a:pt x="491" y="0"/>
                    <a:pt x="405" y="63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253" y="704"/>
                    <a:pt x="253" y="704"/>
                    <a:pt x="253" y="704"/>
                  </a:cubicBezTo>
                  <a:cubicBezTo>
                    <a:pt x="343" y="649"/>
                    <a:pt x="448" y="618"/>
                    <a:pt x="561" y="618"/>
                  </a:cubicBezTo>
                  <a:cubicBezTo>
                    <a:pt x="674" y="618"/>
                    <a:pt x="779" y="649"/>
                    <a:pt x="869" y="7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txBody>
            <a:bodyPr vert="horz" wrap="square" lIns="63715" tIns="31857" rIns="63715" bIns="3185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 sz="1255" b="1">
                <a:cs typeface="+mn-ea"/>
                <a:sym typeface="+mn-lt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270DE2C8-0213-40D7-866A-ECE091555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5122" y="2117407"/>
              <a:ext cx="1089805" cy="1501815"/>
            </a:xfrm>
            <a:custGeom>
              <a:avLst/>
              <a:gdLst>
                <a:gd name="T0" fmla="*/ 638 w 768"/>
                <a:gd name="T1" fmla="*/ 280 h 1059"/>
                <a:gd name="T2" fmla="*/ 252 w 768"/>
                <a:gd name="T3" fmla="*/ 0 h 1059"/>
                <a:gd name="T4" fmla="*/ 0 w 768"/>
                <a:gd name="T5" fmla="*/ 348 h 1059"/>
                <a:gd name="T6" fmla="*/ 207 w 768"/>
                <a:gd name="T7" fmla="*/ 797 h 1059"/>
                <a:gd name="T8" fmla="*/ 191 w 768"/>
                <a:gd name="T9" fmla="*/ 934 h 1059"/>
                <a:gd name="T10" fmla="*/ 578 w 768"/>
                <a:gd name="T11" fmla="*/ 1059 h 1059"/>
                <a:gd name="T12" fmla="*/ 735 w 768"/>
                <a:gd name="T13" fmla="*/ 577 h 1059"/>
                <a:gd name="T14" fmla="*/ 638 w 768"/>
                <a:gd name="T15" fmla="*/ 280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" h="1059">
                  <a:moveTo>
                    <a:pt x="638" y="280"/>
                  </a:moveTo>
                  <a:cubicBezTo>
                    <a:pt x="252" y="0"/>
                    <a:pt x="252" y="0"/>
                    <a:pt x="252" y="0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27" y="456"/>
                    <a:pt x="207" y="617"/>
                    <a:pt x="207" y="797"/>
                  </a:cubicBezTo>
                  <a:cubicBezTo>
                    <a:pt x="207" y="844"/>
                    <a:pt x="201" y="890"/>
                    <a:pt x="191" y="934"/>
                  </a:cubicBezTo>
                  <a:cubicBezTo>
                    <a:pt x="578" y="1059"/>
                    <a:pt x="578" y="1059"/>
                    <a:pt x="578" y="1059"/>
                  </a:cubicBezTo>
                  <a:cubicBezTo>
                    <a:pt x="735" y="577"/>
                    <a:pt x="735" y="577"/>
                    <a:pt x="735" y="577"/>
                  </a:cubicBezTo>
                  <a:cubicBezTo>
                    <a:pt x="768" y="476"/>
                    <a:pt x="724" y="343"/>
                    <a:pt x="638" y="280"/>
                  </a:cubicBezTo>
                  <a:close/>
                </a:path>
              </a:pathLst>
            </a:custGeom>
            <a:solidFill>
              <a:srgbClr val="AC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txBody>
            <a:bodyPr vert="horz" wrap="square" lIns="63715" tIns="31857" rIns="63715" bIns="3185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 sz="1255" b="1">
                <a:cs typeface="+mn-ea"/>
                <a:sym typeface="+mn-lt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DA26220-4147-423B-ABEE-D8F8186F3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793" y="3572785"/>
              <a:ext cx="1256782" cy="1071031"/>
            </a:xfrm>
            <a:custGeom>
              <a:avLst/>
              <a:gdLst>
                <a:gd name="T0" fmla="*/ 388 w 886"/>
                <a:gd name="T1" fmla="*/ 0 h 755"/>
                <a:gd name="T2" fmla="*/ 0 w 886"/>
                <a:gd name="T3" fmla="*/ 126 h 755"/>
                <a:gd name="T4" fmla="*/ 145 w 886"/>
                <a:gd name="T5" fmla="*/ 572 h 755"/>
                <a:gd name="T6" fmla="*/ 398 w 886"/>
                <a:gd name="T7" fmla="*/ 755 h 755"/>
                <a:gd name="T8" fmla="*/ 886 w 886"/>
                <a:gd name="T9" fmla="*/ 755 h 755"/>
                <a:gd name="T10" fmla="*/ 886 w 886"/>
                <a:gd name="T11" fmla="*/ 362 h 755"/>
                <a:gd name="T12" fmla="*/ 388 w 886"/>
                <a:gd name="T13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6" h="755">
                  <a:moveTo>
                    <a:pt x="388" y="0"/>
                  </a:moveTo>
                  <a:cubicBezTo>
                    <a:pt x="0" y="126"/>
                    <a:pt x="0" y="126"/>
                    <a:pt x="0" y="126"/>
                  </a:cubicBezTo>
                  <a:cubicBezTo>
                    <a:pt x="145" y="572"/>
                    <a:pt x="145" y="572"/>
                    <a:pt x="145" y="572"/>
                  </a:cubicBezTo>
                  <a:cubicBezTo>
                    <a:pt x="178" y="673"/>
                    <a:pt x="292" y="755"/>
                    <a:pt x="398" y="755"/>
                  </a:cubicBezTo>
                  <a:cubicBezTo>
                    <a:pt x="886" y="755"/>
                    <a:pt x="886" y="755"/>
                    <a:pt x="886" y="755"/>
                  </a:cubicBezTo>
                  <a:cubicBezTo>
                    <a:pt x="886" y="362"/>
                    <a:pt x="886" y="362"/>
                    <a:pt x="886" y="362"/>
                  </a:cubicBezTo>
                  <a:cubicBezTo>
                    <a:pt x="661" y="344"/>
                    <a:pt x="471" y="199"/>
                    <a:pt x="388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txBody>
            <a:bodyPr vert="horz" wrap="square" lIns="63715" tIns="31857" rIns="63715" bIns="3185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 sz="1255" b="1">
                <a:cs typeface="+mn-ea"/>
                <a:sym typeface="+mn-lt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EB3BF08F-1340-4068-BEFC-160C54730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6911" y="3571797"/>
              <a:ext cx="1255795" cy="1072019"/>
            </a:xfrm>
            <a:custGeom>
              <a:avLst/>
              <a:gdLst>
                <a:gd name="T0" fmla="*/ 0 w 885"/>
                <a:gd name="T1" fmla="*/ 363 h 756"/>
                <a:gd name="T2" fmla="*/ 0 w 885"/>
                <a:gd name="T3" fmla="*/ 756 h 756"/>
                <a:gd name="T4" fmla="*/ 488 w 885"/>
                <a:gd name="T5" fmla="*/ 756 h 756"/>
                <a:gd name="T6" fmla="*/ 740 w 885"/>
                <a:gd name="T7" fmla="*/ 573 h 756"/>
                <a:gd name="T8" fmla="*/ 885 w 885"/>
                <a:gd name="T9" fmla="*/ 126 h 756"/>
                <a:gd name="T10" fmla="*/ 498 w 885"/>
                <a:gd name="T11" fmla="*/ 0 h 756"/>
                <a:gd name="T12" fmla="*/ 0 w 885"/>
                <a:gd name="T13" fmla="*/ 363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5" h="756">
                  <a:moveTo>
                    <a:pt x="0" y="363"/>
                  </a:moveTo>
                  <a:cubicBezTo>
                    <a:pt x="0" y="756"/>
                    <a:pt x="0" y="756"/>
                    <a:pt x="0" y="756"/>
                  </a:cubicBezTo>
                  <a:cubicBezTo>
                    <a:pt x="488" y="756"/>
                    <a:pt x="488" y="756"/>
                    <a:pt x="488" y="756"/>
                  </a:cubicBezTo>
                  <a:cubicBezTo>
                    <a:pt x="594" y="756"/>
                    <a:pt x="707" y="674"/>
                    <a:pt x="740" y="573"/>
                  </a:cubicBezTo>
                  <a:cubicBezTo>
                    <a:pt x="885" y="126"/>
                    <a:pt x="885" y="126"/>
                    <a:pt x="885" y="126"/>
                  </a:cubicBezTo>
                  <a:cubicBezTo>
                    <a:pt x="498" y="0"/>
                    <a:pt x="498" y="0"/>
                    <a:pt x="498" y="0"/>
                  </a:cubicBezTo>
                  <a:cubicBezTo>
                    <a:pt x="415" y="200"/>
                    <a:pt x="225" y="344"/>
                    <a:pt x="0" y="363"/>
                  </a:cubicBezTo>
                  <a:close/>
                </a:path>
              </a:pathLst>
            </a:custGeom>
            <a:solidFill>
              <a:srgbClr val="AC00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txBody>
            <a:bodyPr vert="horz" wrap="square" lIns="63715" tIns="31857" rIns="63715" bIns="31857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 sz="1255" b="1"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7D5965C-3EA7-4091-92ED-7674B53C65CA}"/>
                </a:ext>
              </a:extLst>
            </p:cNvPr>
            <p:cNvSpPr txBox="1"/>
            <p:nvPr/>
          </p:nvSpPr>
          <p:spPr>
            <a:xfrm>
              <a:off x="860160" y="2630616"/>
              <a:ext cx="710772" cy="31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CODEC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E4F1EE9-B3B6-4DF6-B016-A0B5956802D3}"/>
                </a:ext>
              </a:extLst>
            </p:cNvPr>
            <p:cNvSpPr txBox="1"/>
            <p:nvPr/>
          </p:nvSpPr>
          <p:spPr>
            <a:xfrm>
              <a:off x="1274238" y="4110629"/>
              <a:ext cx="1040187" cy="31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INTERFACE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8AC3178-3F56-44D9-BB0A-E070BC508F91}"/>
                </a:ext>
              </a:extLst>
            </p:cNvPr>
            <p:cNvSpPr txBox="1"/>
            <p:nvPr/>
          </p:nvSpPr>
          <p:spPr>
            <a:xfrm>
              <a:off x="1972174" y="1873790"/>
              <a:ext cx="907521" cy="310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MEMORY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F6D3C48-2512-44A4-A100-B138DEE98379}"/>
                </a:ext>
              </a:extLst>
            </p:cNvPr>
            <p:cNvSpPr txBox="1"/>
            <p:nvPr/>
          </p:nvSpPr>
          <p:spPr>
            <a:xfrm>
              <a:off x="2525647" y="4109053"/>
              <a:ext cx="940845" cy="293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cs typeface="+mn-ea"/>
                  <a:sym typeface="+mn-lt"/>
                </a:rPr>
                <a:t>RESOURCE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DCD8047A-55CB-4E87-AF82-01200AE1EE5D}"/>
                </a:ext>
              </a:extLst>
            </p:cNvPr>
            <p:cNvSpPr txBox="1"/>
            <p:nvPr/>
          </p:nvSpPr>
          <p:spPr>
            <a:xfrm>
              <a:off x="3218648" y="2626223"/>
              <a:ext cx="697596" cy="292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CLOCK</a:t>
              </a:r>
              <a:endParaRPr lang="zh-CN" altLang="en-US" sz="975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7B80E02-A2F0-47DC-B7D1-79CBDE12D5C8}"/>
              </a:ext>
            </a:extLst>
          </p:cNvPr>
          <p:cNvSpPr txBox="1"/>
          <p:nvPr/>
        </p:nvSpPr>
        <p:spPr>
          <a:xfrm>
            <a:off x="2300994" y="3387488"/>
            <a:ext cx="1553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Helvetica Neue Medium"/>
              </a:rPr>
              <a:t>Audio DSP</a:t>
            </a:r>
          </a:p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Helvetica Neue Medium"/>
              </a:rPr>
              <a:t>- Control</a:t>
            </a:r>
            <a:endParaRPr kumimoji="0" lang="en-US" altLang="zh-CN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  <a:sym typeface="Helvetica Neue Medium"/>
            </a:endParaRPr>
          </a:p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Helvetica Neue Medium"/>
              </a:rPr>
              <a:t>- Processing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Sans Serif" panose="020B0604020202020204" pitchFamily="34" charset="0"/>
              <a:ea typeface="+mn-ea"/>
              <a:cs typeface="Microsoft Sans Serif" panose="020B0604020202020204" pitchFamily="34" charset="0"/>
              <a:sym typeface="Helvetica Neue Mediu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C388E4-0249-4A54-B05D-784C06E380A8}"/>
              </a:ext>
            </a:extLst>
          </p:cNvPr>
          <p:cNvSpPr txBox="1"/>
          <p:nvPr/>
        </p:nvSpPr>
        <p:spPr>
          <a:xfrm>
            <a:off x="-343015" y="300171"/>
            <a:ext cx="43482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CN" altLang="en-US" sz="2800" b="1" dirty="0">
                <a:solidFill>
                  <a:srgbClr val="861F2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字魂105号-简雅黑" panose="00000500000000000000" pitchFamily="2" charset="-122"/>
              </a:rPr>
              <a:t>第一代音频芯片定义</a:t>
            </a:r>
          </a:p>
        </p:txBody>
      </p:sp>
      <p:sp>
        <p:nvSpPr>
          <p:cNvPr id="17" name="直角三角形 8">
            <a:extLst>
              <a:ext uri="{FF2B5EF4-FFF2-40B4-BE49-F238E27FC236}">
                <a16:creationId xmlns:a16="http://schemas.microsoft.com/office/drawing/2014/main" id="{41DFA1AC-B68D-4C99-956F-D3EA26151902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泪滴形 17">
            <a:extLst>
              <a:ext uri="{FF2B5EF4-FFF2-40B4-BE49-F238E27FC236}">
                <a16:creationId xmlns:a16="http://schemas.microsoft.com/office/drawing/2014/main" id="{F48CF1A5-C9B3-44E4-9DA0-D39DB120902E}"/>
              </a:ext>
            </a:extLst>
          </p:cNvPr>
          <p:cNvSpPr/>
          <p:nvPr/>
        </p:nvSpPr>
        <p:spPr>
          <a:xfrm rot="13580477">
            <a:off x="6905072" y="4200481"/>
            <a:ext cx="1628354" cy="1701312"/>
          </a:xfrm>
          <a:prstGeom prst="teardrop">
            <a:avLst/>
          </a:prstGeom>
          <a:solidFill>
            <a:srgbClr val="C80000"/>
          </a:solidFill>
          <a:ln w="142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字魂181号-飞驰标题体" panose="00000500000000000000" pitchFamily="2" charset="-122"/>
              <a:ea typeface="字魂181号-飞驰标题体" panose="00000500000000000000" pitchFamily="2" charset="-122"/>
            </a:endParaRPr>
          </a:p>
        </p:txBody>
      </p:sp>
      <p:cxnSp>
        <p:nvCxnSpPr>
          <p:cNvPr id="2052" name="直接箭头连接符 2051">
            <a:extLst>
              <a:ext uri="{FF2B5EF4-FFF2-40B4-BE49-F238E27FC236}">
                <a16:creationId xmlns:a16="http://schemas.microsoft.com/office/drawing/2014/main" id="{22A4D7CB-D96A-47E8-A38B-BD785F12EB3B}"/>
              </a:ext>
            </a:extLst>
          </p:cNvPr>
          <p:cNvCxnSpPr>
            <a:cxnSpLocks/>
          </p:cNvCxnSpPr>
          <p:nvPr/>
        </p:nvCxnSpPr>
        <p:spPr>
          <a:xfrm>
            <a:off x="5026453" y="4841618"/>
            <a:ext cx="1588356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A70B8D68-9303-42BC-814A-02639106B862}"/>
              </a:ext>
            </a:extLst>
          </p:cNvPr>
          <p:cNvCxnSpPr>
            <a:cxnSpLocks/>
          </p:cNvCxnSpPr>
          <p:nvPr/>
        </p:nvCxnSpPr>
        <p:spPr>
          <a:xfrm flipH="1">
            <a:off x="4803413" y="5374772"/>
            <a:ext cx="1967038" cy="1159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4D2BCB3B-4341-4870-A1C6-E578C936079F}"/>
              </a:ext>
            </a:extLst>
          </p:cNvPr>
          <p:cNvSpPr txBox="1"/>
          <p:nvPr/>
        </p:nvSpPr>
        <p:spPr>
          <a:xfrm>
            <a:off x="4489721" y="4728441"/>
            <a:ext cx="6322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21531" hangingPunct="0"/>
            <a:r>
              <a:rPr lang="en-US" altLang="zh-CN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</a:t>
            </a:r>
            <a:r>
              <a:rPr lang="en-US" altLang="zh-CN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Helvetica Neue"/>
              </a:rPr>
              <a:t>ow Noise </a:t>
            </a:r>
          </a:p>
          <a:p>
            <a:pPr algn="ctr" defTabSz="821531" hangingPunct="0"/>
            <a:r>
              <a:rPr lang="en-US" altLang="zh-CN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lang="en-US" altLang="zh-CN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Helvetica Neue"/>
              </a:rPr>
              <a:t>mplifier</a:t>
            </a:r>
          </a:p>
        </p:txBody>
      </p:sp>
      <p:sp>
        <p:nvSpPr>
          <p:cNvPr id="2059" name="文本框 2058">
            <a:extLst>
              <a:ext uri="{FF2B5EF4-FFF2-40B4-BE49-F238E27FC236}">
                <a16:creationId xmlns:a16="http://schemas.microsoft.com/office/drawing/2014/main" id="{8CE50353-5961-4846-A9F6-686D4892A3F5}"/>
              </a:ext>
            </a:extLst>
          </p:cNvPr>
          <p:cNvSpPr txBox="1"/>
          <p:nvPr/>
        </p:nvSpPr>
        <p:spPr>
          <a:xfrm>
            <a:off x="1890277" y="6227426"/>
            <a:ext cx="2005356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Helvetica Neue"/>
              </a:rPr>
              <a:t>CODEC SOC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650F18"/>
              </a:solidFill>
              <a:effectLst/>
              <a:uFillTx/>
              <a:latin typeface="Microsoft Sans Serif" panose="020B0604020202020204" pitchFamily="34" charset="0"/>
              <a:cs typeface="Microsoft Sans Serif" panose="020B0604020202020204" pitchFamily="34" charset="0"/>
              <a:sym typeface="Helvetica Neue"/>
            </a:endParaRPr>
          </a:p>
        </p:txBody>
      </p:sp>
      <p:sp>
        <p:nvSpPr>
          <p:cNvPr id="2060" name="文本框 2059">
            <a:extLst>
              <a:ext uri="{FF2B5EF4-FFF2-40B4-BE49-F238E27FC236}">
                <a16:creationId xmlns:a16="http://schemas.microsoft.com/office/drawing/2014/main" id="{18ECC3D5-D8ED-4B41-AB70-0E933DE49433}"/>
              </a:ext>
            </a:extLst>
          </p:cNvPr>
          <p:cNvSpPr txBox="1"/>
          <p:nvPr/>
        </p:nvSpPr>
        <p:spPr>
          <a:xfrm>
            <a:off x="6541753" y="6208927"/>
            <a:ext cx="238526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Helvetica Neue"/>
              </a:rPr>
              <a:t>Audio Front-End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650F18"/>
              </a:solidFill>
              <a:effectLst/>
              <a:uFillTx/>
              <a:latin typeface="Microsoft Sans Serif" panose="020B0604020202020204" pitchFamily="34" charset="0"/>
              <a:cs typeface="Microsoft Sans Serif" panose="020B0604020202020204" pitchFamily="34" charset="0"/>
              <a:sym typeface="Helvetica Neue"/>
            </a:endParaRPr>
          </a:p>
        </p:txBody>
      </p:sp>
      <p:sp>
        <p:nvSpPr>
          <p:cNvPr id="2061" name="文本框 2060">
            <a:extLst>
              <a:ext uri="{FF2B5EF4-FFF2-40B4-BE49-F238E27FC236}">
                <a16:creationId xmlns:a16="http://schemas.microsoft.com/office/drawing/2014/main" id="{8EE091A9-80CB-483E-8A0E-0B9A22BA4CB0}"/>
              </a:ext>
            </a:extLst>
          </p:cNvPr>
          <p:cNvSpPr txBox="1"/>
          <p:nvPr/>
        </p:nvSpPr>
        <p:spPr>
          <a:xfrm>
            <a:off x="6919458" y="983894"/>
            <a:ext cx="3742056" cy="2815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68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Application</a:t>
            </a:r>
            <a:r>
              <a:rPr lang="zh-CN" altLang="en-US" sz="2000" b="1" dirty="0">
                <a:solidFill>
                  <a:srgbClr val="68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：</a:t>
            </a:r>
            <a:endParaRPr lang="en-US" altLang="zh-CN" sz="2000" b="1" dirty="0">
              <a:solidFill>
                <a:srgbClr val="68000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R="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2000" b="1" dirty="0">
                <a:solidFill>
                  <a:srgbClr val="68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sym typeface="Helvetica Neue"/>
              </a:rPr>
              <a:t>High quality CODEC</a:t>
            </a:r>
          </a:p>
          <a:p>
            <a:pPr marR="0" algn="l" defTabSz="821531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2000" b="1" dirty="0">
                <a:solidFill>
                  <a:srgbClr val="68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Powerful audio DSP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68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ENC</a:t>
            </a:r>
            <a:r>
              <a:rPr lang="zh-CN" altLang="en-US" sz="2000" b="1" dirty="0">
                <a:solidFill>
                  <a:srgbClr val="68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，</a:t>
            </a:r>
            <a:r>
              <a:rPr lang="en-US" altLang="zh-CN" sz="2000" b="1" dirty="0">
                <a:solidFill>
                  <a:srgbClr val="68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AGC</a:t>
            </a:r>
            <a:r>
              <a:rPr lang="zh-CN" altLang="en-US" sz="2000" b="1" dirty="0">
                <a:solidFill>
                  <a:srgbClr val="68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，</a:t>
            </a:r>
            <a:r>
              <a:rPr lang="en-US" altLang="zh-CN" sz="2000" b="1" dirty="0">
                <a:solidFill>
                  <a:srgbClr val="68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AEC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68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EQ</a:t>
            </a:r>
            <a:r>
              <a:rPr lang="zh-CN" altLang="en-US" sz="2000" b="1" dirty="0">
                <a:solidFill>
                  <a:srgbClr val="68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，</a:t>
            </a:r>
            <a:r>
              <a:rPr lang="en-US" altLang="zh-CN" sz="2000" b="1" dirty="0">
                <a:solidFill>
                  <a:srgbClr val="68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DRC</a:t>
            </a:r>
            <a:r>
              <a:rPr lang="zh-CN" altLang="en-US" sz="2000" b="1" dirty="0">
                <a:solidFill>
                  <a:srgbClr val="68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，</a:t>
            </a:r>
            <a:r>
              <a:rPr lang="en-US" altLang="zh-CN" sz="2000" b="1" dirty="0">
                <a:solidFill>
                  <a:srgbClr val="68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Mixing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68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VAD</a:t>
            </a:r>
            <a:r>
              <a:rPr lang="zh-CN" altLang="en-US" sz="2000" b="1" dirty="0">
                <a:solidFill>
                  <a:srgbClr val="68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，</a:t>
            </a:r>
            <a:r>
              <a:rPr lang="en-US" altLang="zh-CN" sz="2000" b="1" dirty="0">
                <a:solidFill>
                  <a:srgbClr val="68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WNS</a:t>
            </a:r>
            <a:r>
              <a:rPr lang="zh-CN" altLang="en-US" sz="2000" b="1" dirty="0">
                <a:solidFill>
                  <a:srgbClr val="68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，</a:t>
            </a:r>
            <a:r>
              <a:rPr lang="en-US" altLang="zh-CN" sz="2000" b="1" dirty="0">
                <a:solidFill>
                  <a:srgbClr val="68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Beamforming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7F6C4E4-47A9-4C39-8A80-3D38435A57E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11892"/>
            <a:ext cx="703702" cy="5546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662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 animBg="1"/>
      <p:bldP spid="92" grpId="0"/>
      <p:bldP spid="2059" grpId="0"/>
      <p:bldP spid="2060" grpId="0"/>
      <p:bldP spid="20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6F65E60-57EC-4D6C-9456-A0674A60AEF7}"/>
              </a:ext>
            </a:extLst>
          </p:cNvPr>
          <p:cNvSpPr txBox="1"/>
          <p:nvPr/>
        </p:nvSpPr>
        <p:spPr>
          <a:xfrm>
            <a:off x="719941" y="271816"/>
            <a:ext cx="5277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68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第一代音频芯片框图及封装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BB4F79-AA7C-49E4-A0A2-E0203CAE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39" y="892562"/>
            <a:ext cx="6533461" cy="504354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DD3D8DD-66F2-4B01-B5DB-A3C6559B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200" y="1672285"/>
            <a:ext cx="3921760" cy="351343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35C7675E-1A00-4117-89B7-AB91D6DF0F8D}"/>
              </a:ext>
            </a:extLst>
          </p:cNvPr>
          <p:cNvSpPr txBox="1"/>
          <p:nvPr/>
        </p:nvSpPr>
        <p:spPr>
          <a:xfrm>
            <a:off x="812219" y="6210138"/>
            <a:ext cx="62280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                        SNC8600: CODEC SOC</a:t>
            </a: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BGA80: </a:t>
            </a:r>
            <a:r>
              <a:rPr lang="en-US" altLang="zh-CN" sz="1600" b="1" dirty="0">
                <a:solidFill>
                  <a:srgbClr val="650F18"/>
                </a:solidFill>
                <a:latin typeface="Helvetica Neue"/>
              </a:rPr>
              <a:t>6.2 x </a:t>
            </a:r>
            <a:r>
              <a:rPr kumimoji="0" lang="en-US" altLang="zh-CN" sz="1600" b="1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4.5 </a:t>
            </a:r>
            <a:r>
              <a:rPr lang="en-US" altLang="zh-CN" sz="1600" b="1" dirty="0">
                <a:solidFill>
                  <a:srgbClr val="650F18"/>
                </a:solidFill>
                <a:latin typeface="Helvetica Neue"/>
              </a:rPr>
              <a:t>/1.08 mm    </a:t>
            </a:r>
            <a:r>
              <a:rPr kumimoji="0" lang="en-US" altLang="zh-CN" sz="1600" b="1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BGA63: </a:t>
            </a:r>
            <a:r>
              <a:rPr lang="en-US" altLang="zh-CN" sz="1600" b="1" dirty="0">
                <a:solidFill>
                  <a:srgbClr val="650F18"/>
                </a:solidFill>
                <a:latin typeface="Helvetica Neue"/>
              </a:rPr>
              <a:t>5.0 x </a:t>
            </a:r>
            <a:r>
              <a:rPr kumimoji="0" lang="en-US" altLang="zh-CN" sz="1600" b="1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3.5 /</a:t>
            </a:r>
            <a:r>
              <a:rPr kumimoji="0" lang="zh-CN" altLang="en-US" sz="1600" b="1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altLang="zh-CN" sz="1600" b="1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1.12</a:t>
            </a:r>
            <a:r>
              <a:rPr lang="en-US" altLang="zh-CN" sz="1600" b="1" dirty="0">
                <a:solidFill>
                  <a:srgbClr val="650F18"/>
                </a:solidFill>
                <a:latin typeface="Helvetica Neue"/>
              </a:rPr>
              <a:t>mm</a:t>
            </a:r>
          </a:p>
        </p:txBody>
      </p:sp>
      <p:sp>
        <p:nvSpPr>
          <p:cNvPr id="37" name="文本框 3">
            <a:extLst>
              <a:ext uri="{FF2B5EF4-FFF2-40B4-BE49-F238E27FC236}">
                <a16:creationId xmlns:a16="http://schemas.microsoft.com/office/drawing/2014/main" id="{5D343140-4459-4FBF-84B7-C90D367814C7}"/>
              </a:ext>
            </a:extLst>
          </p:cNvPr>
          <p:cNvSpPr txBox="1"/>
          <p:nvPr/>
        </p:nvSpPr>
        <p:spPr>
          <a:xfrm>
            <a:off x="6950139" y="5671958"/>
            <a:ext cx="5159882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71437" tIns="71437" rIns="71437" bIns="7143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i="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SNC1600: Audio Front-End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QFN</a:t>
            </a:r>
            <a:r>
              <a:rPr lang="en-US" altLang="zh-CN" sz="1600" dirty="0">
                <a:solidFill>
                  <a:srgbClr val="650F18"/>
                </a:solidFill>
              </a:rPr>
              <a:t>:</a:t>
            </a:r>
            <a:r>
              <a:rPr lang="zh-CN" altLang="en-US" sz="1600" dirty="0">
                <a:solidFill>
                  <a:srgbClr val="650F18"/>
                </a:solidFill>
              </a:rPr>
              <a:t> </a:t>
            </a:r>
            <a:r>
              <a:rPr lang="en-US" altLang="zh-CN" sz="1600" dirty="0">
                <a:solidFill>
                  <a:srgbClr val="650F18"/>
                </a:solidFill>
              </a:rPr>
              <a:t>3.5 x </a:t>
            </a:r>
            <a:r>
              <a:rPr kumimoji="0" lang="en-US" altLang="zh-CN" sz="1600" u="none" strike="noStrike" cap="none" spc="0" normalizeH="0" baseline="0" dirty="0">
                <a:ln>
                  <a:noFill/>
                </a:ln>
                <a:solidFill>
                  <a:srgbClr val="650F18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3.5 </a:t>
            </a:r>
            <a:r>
              <a:rPr lang="en-US" altLang="zh-CN" sz="1600" dirty="0">
                <a:solidFill>
                  <a:srgbClr val="650F18"/>
                </a:solidFill>
              </a:rPr>
              <a:t>/ 1.12 mm</a:t>
            </a:r>
          </a:p>
        </p:txBody>
      </p:sp>
      <p:sp>
        <p:nvSpPr>
          <p:cNvPr id="18" name="直角三角形 8">
            <a:extLst>
              <a:ext uri="{FF2B5EF4-FFF2-40B4-BE49-F238E27FC236}">
                <a16:creationId xmlns:a16="http://schemas.microsoft.com/office/drawing/2014/main" id="{9754525C-B13E-4A3B-BF21-9BD9C890AB22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0FC10D-46BF-4FF3-8703-0F6495C9C7E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17" y="311892"/>
            <a:ext cx="703702" cy="554654"/>
          </a:xfrm>
          <a:prstGeom prst="rect">
            <a:avLst/>
          </a:prstGeom>
          <a:noFill/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F0A4D9F8-BFD8-4C39-88DD-502E87BD2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47090" y="5899287"/>
            <a:ext cx="747875" cy="7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30390012-BD12-4739-9D28-00A7C9F3A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494068" y="5541913"/>
            <a:ext cx="687675" cy="68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7042457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794B14-3C87-4B80-9F52-18CAFDE0D1F1}"/>
              </a:ext>
            </a:extLst>
          </p:cNvPr>
          <p:cNvSpPr txBox="1"/>
          <p:nvPr/>
        </p:nvSpPr>
        <p:spPr>
          <a:xfrm>
            <a:off x="719941" y="198038"/>
            <a:ext cx="5277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861F21"/>
                </a:solidFill>
                <a:latin typeface="Helvetica Neue"/>
                <a:ea typeface="黑体" panose="02010609060101010101" pitchFamily="49" charset="-122"/>
              </a:rPr>
              <a:t>SNC8600 Key Parameters</a:t>
            </a:r>
          </a:p>
        </p:txBody>
      </p:sp>
      <p:sp>
        <p:nvSpPr>
          <p:cNvPr id="15" name="直角三角形 8">
            <a:extLst>
              <a:ext uri="{FF2B5EF4-FFF2-40B4-BE49-F238E27FC236}">
                <a16:creationId xmlns:a16="http://schemas.microsoft.com/office/drawing/2014/main" id="{B81440D2-5113-42C7-B77C-5203208B203E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24ABBE-3BC6-4913-A6B0-8E46259A954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413" y="216041"/>
            <a:ext cx="703702" cy="554654"/>
          </a:xfrm>
          <a:prstGeom prst="rect">
            <a:avLst/>
          </a:prstGeom>
          <a:noFill/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25DE7E5-78E5-4F27-BD79-607D3C589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950127"/>
              </p:ext>
            </p:extLst>
          </p:nvPr>
        </p:nvGraphicFramePr>
        <p:xfrm>
          <a:off x="1125172" y="820135"/>
          <a:ext cx="3976695" cy="563907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07983">
                  <a:extLst>
                    <a:ext uri="{9D8B030D-6E8A-4147-A177-3AD203B41FA5}">
                      <a16:colId xmlns:a16="http://schemas.microsoft.com/office/drawing/2014/main" val="3160808517"/>
                    </a:ext>
                  </a:extLst>
                </a:gridCol>
                <a:gridCol w="1334356">
                  <a:extLst>
                    <a:ext uri="{9D8B030D-6E8A-4147-A177-3AD203B41FA5}">
                      <a16:colId xmlns:a16="http://schemas.microsoft.com/office/drawing/2014/main" val="3183357189"/>
                    </a:ext>
                  </a:extLst>
                </a:gridCol>
                <a:gridCol w="1334356">
                  <a:extLst>
                    <a:ext uri="{9D8B030D-6E8A-4147-A177-3AD203B41FA5}">
                      <a16:colId xmlns:a16="http://schemas.microsoft.com/office/drawing/2014/main" val="49112165"/>
                    </a:ext>
                  </a:extLst>
                </a:gridCol>
              </a:tblGrid>
              <a:tr h="367516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关键系统功能</a:t>
                      </a:r>
                      <a:endParaRPr lang="en-US" altLang="zh-CN" sz="1200" b="1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378742"/>
                  </a:ext>
                </a:extLst>
              </a:tr>
              <a:tr h="439792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芯片定位</a:t>
                      </a:r>
                      <a:endParaRPr lang="en-US" sz="10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Audio CODEC SOC including Type-C</a:t>
                      </a:r>
                      <a:endParaRPr lang="en-US" sz="10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414713"/>
                  </a:ext>
                </a:extLst>
              </a:tr>
              <a:tr h="37167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工艺制成</a:t>
                      </a:r>
                      <a:endParaRPr lang="en-US" altLang="zh-CN" sz="1000" b="1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1000" b="1" i="0" u="none" strike="noStrike" dirty="0" err="1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1000" b="1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66862"/>
                  </a:ext>
                </a:extLst>
              </a:tr>
              <a:tr h="37167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en-US" altLang="zh-CN" sz="1000" b="1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870786"/>
                  </a:ext>
                </a:extLst>
              </a:tr>
              <a:tr h="37167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1000" b="1" i="0" u="none" strike="noStrike" dirty="0" err="1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256KB,dRAM 256KB )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830649"/>
                  </a:ext>
                </a:extLst>
              </a:tr>
              <a:tr h="37167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083888"/>
                  </a:ext>
                </a:extLst>
              </a:tr>
              <a:tr h="37167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en-US" altLang="zh-CN" sz="1000" b="1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</a:t>
                      </a:r>
                      <a:r>
                        <a:rPr lang="zh-CN" altLang="en-US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数字麦克风：</a:t>
                      </a: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</a:t>
                      </a:r>
                      <a:endParaRPr lang="en-US" altLang="zh-CN" sz="1000" b="1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965044"/>
                  </a:ext>
                </a:extLst>
              </a:tr>
              <a:tr h="371674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  <a:endParaRPr lang="en-US" altLang="zh-CN" sz="1000" b="1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I2C</a:t>
                      </a:r>
                      <a:endParaRPr lang="zh-CN" altLang="en-US" sz="10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2</a:t>
                      </a:r>
                      <a:r>
                        <a:rPr lang="zh-CN" altLang="en-US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742882"/>
                  </a:ext>
                </a:extLst>
              </a:tr>
              <a:tr h="371674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I2S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3</a:t>
                      </a:r>
                      <a:r>
                        <a:rPr lang="zh-CN" altLang="en-US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0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006872"/>
                  </a:ext>
                </a:extLst>
              </a:tr>
              <a:tr h="371674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USB2.0 HS/FS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1</a:t>
                      </a:r>
                      <a:r>
                        <a:rPr lang="zh-CN" altLang="en-US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0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8174591"/>
                  </a:ext>
                </a:extLst>
              </a:tr>
              <a:tr h="371674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UART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1</a:t>
                      </a:r>
                      <a:r>
                        <a:rPr lang="zh-CN" altLang="en-US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  <a:endParaRPr lang="en-US" altLang="zh-CN" sz="10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692762"/>
                  </a:ext>
                </a:extLst>
              </a:tr>
              <a:tr h="371674">
                <a:tc v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8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ADC</a:t>
                      </a:r>
                      <a:endParaRPr lang="zh-CN" altLang="en-US" sz="10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2</a:t>
                      </a:r>
                      <a:r>
                        <a:rPr lang="zh-CN" altLang="en-US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个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810292"/>
                  </a:ext>
                </a:extLst>
              </a:tr>
              <a:tr h="37167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803817"/>
                  </a:ext>
                </a:extLst>
              </a:tr>
              <a:tr h="37167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Codec </a:t>
                      </a:r>
                      <a:r>
                        <a:rPr lang="zh-CN" altLang="en-US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en-US" altLang="zh-CN" sz="1000" b="1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kern="1200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24bit/192K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924424"/>
                  </a:ext>
                </a:extLst>
              </a:tr>
              <a:tr h="37167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封装</a:t>
                      </a:r>
                      <a:endParaRPr lang="en-US" altLang="zh-CN" sz="1000" b="1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BGA80 Pin 6.2*4.5mm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BGA63 Pin 5.0*3.5mm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420348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55793DB-B313-4ED2-98DE-003D6E91C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592335"/>
              </p:ext>
            </p:extLst>
          </p:nvPr>
        </p:nvGraphicFramePr>
        <p:xfrm>
          <a:off x="5101867" y="820135"/>
          <a:ext cx="3976696" cy="563907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158778">
                  <a:extLst>
                    <a:ext uri="{9D8B030D-6E8A-4147-A177-3AD203B41FA5}">
                      <a16:colId xmlns:a16="http://schemas.microsoft.com/office/drawing/2014/main" val="3341839527"/>
                    </a:ext>
                  </a:extLst>
                </a:gridCol>
                <a:gridCol w="1817918">
                  <a:extLst>
                    <a:ext uri="{9D8B030D-6E8A-4147-A177-3AD203B41FA5}">
                      <a16:colId xmlns:a16="http://schemas.microsoft.com/office/drawing/2014/main" val="2306531793"/>
                    </a:ext>
                  </a:extLst>
                </a:gridCol>
              </a:tblGrid>
              <a:tr h="36751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关键性能指标</a:t>
                      </a:r>
                      <a:endParaRPr lang="en-US" altLang="zh-CN" sz="1200" b="1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653057"/>
                  </a:ext>
                </a:extLst>
              </a:tr>
              <a:tr h="43979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Power consumption(5V supply, 30MHz, 48KHz)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262902"/>
                  </a:ext>
                </a:extLst>
              </a:tr>
              <a:tr h="37167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 stereo music Playback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87.5mW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7677124"/>
                  </a:ext>
                </a:extLst>
              </a:tr>
              <a:tr h="37167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USB call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82.2mW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5924316"/>
                  </a:ext>
                </a:extLst>
              </a:tr>
              <a:tr h="37167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 music playback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48.5mW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067363"/>
                  </a:ext>
                </a:extLst>
              </a:tr>
              <a:tr h="37167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I2S call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57.5mW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433954"/>
                  </a:ext>
                </a:extLst>
              </a:tr>
              <a:tr h="37167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Suspend By USB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0.5mW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368564"/>
                  </a:ext>
                </a:extLst>
              </a:tr>
              <a:tr h="371674"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                          </a:t>
                      </a:r>
                      <a:r>
                        <a:rPr lang="en-US" altLang="zh-CN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ADC input Path(24bit,48KHz)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2400" b="0" i="0" u="none" strike="noStrike" dirty="0">
                        <a:solidFill>
                          <a:srgbClr val="650F18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838577"/>
                  </a:ext>
                </a:extLst>
              </a:tr>
              <a:tr h="37167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95dB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597524"/>
                  </a:ext>
                </a:extLst>
              </a:tr>
              <a:tr h="37167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2048"/>
                  </a:ext>
                </a:extLst>
              </a:tr>
              <a:tr h="37167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73289"/>
                  </a:ext>
                </a:extLst>
              </a:tr>
              <a:tr h="371674">
                <a:tc gridSpan="2">
                  <a:txBody>
                    <a:bodyPr/>
                    <a:lstStyle/>
                    <a:p>
                      <a:pPr marL="0" marR="0" lvl="0" indent="0" algn="l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i="0" u="none" strike="noStrike" cap="none" spc="0" baseline="0" dirty="0">
                          <a:ln>
                            <a:noFill/>
                          </a:ln>
                          <a:solidFill>
                            <a:srgbClr val="650F18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Arial"/>
                        </a:rPr>
                        <a:t>                      DAC output Path(32Ω,24bit,48KHz)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800" b="1" i="0" u="none" strike="noStrike" cap="none" spc="0" baseline="0" dirty="0">
                        <a:ln>
                          <a:noFill/>
                        </a:ln>
                        <a:solidFill>
                          <a:srgbClr val="650F18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Arial"/>
                      </a:endParaRP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854571"/>
                  </a:ext>
                </a:extLst>
              </a:tr>
              <a:tr h="37167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100dB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4868760"/>
                  </a:ext>
                </a:extLst>
              </a:tr>
              <a:tr h="37167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811934"/>
                  </a:ext>
                </a:extLst>
              </a:tr>
              <a:tr h="37167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650F18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-80dB</a:t>
                      </a:r>
                    </a:p>
                  </a:txBody>
                  <a:tcPr marL="4763" marR="4763" marT="476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659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07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794B14-3C87-4B80-9F52-18CAFDE0D1F1}"/>
              </a:ext>
            </a:extLst>
          </p:cNvPr>
          <p:cNvSpPr txBox="1"/>
          <p:nvPr/>
        </p:nvSpPr>
        <p:spPr>
          <a:xfrm>
            <a:off x="835215" y="297643"/>
            <a:ext cx="55174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861F21"/>
                </a:solidFill>
                <a:latin typeface="Helvetica Neue"/>
              </a:rPr>
              <a:t>SNC8600 CODEC </a:t>
            </a:r>
            <a:r>
              <a:rPr lang="zh-CN" altLang="en-US" sz="2800" b="1" dirty="0">
                <a:solidFill>
                  <a:srgbClr val="68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频率响应</a:t>
            </a:r>
            <a:endParaRPr lang="en-US" altLang="zh-CN" sz="2800" b="1" dirty="0">
              <a:solidFill>
                <a:srgbClr val="68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直角三角形 8">
            <a:extLst>
              <a:ext uri="{FF2B5EF4-FFF2-40B4-BE49-F238E27FC236}">
                <a16:creationId xmlns:a16="http://schemas.microsoft.com/office/drawing/2014/main" id="{79FC5F22-060D-4E75-9FB9-D56C34312BF3}"/>
              </a:ext>
            </a:extLst>
          </p:cNvPr>
          <p:cNvSpPr/>
          <p:nvPr/>
        </p:nvSpPr>
        <p:spPr>
          <a:xfrm flipH="1">
            <a:off x="10125777" y="4932948"/>
            <a:ext cx="2066223" cy="1925052"/>
          </a:xfrm>
          <a:custGeom>
            <a:avLst/>
            <a:gdLst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  <a:gd name="connsiteX0" fmla="*/ 0 w 2066223"/>
              <a:gd name="connsiteY0" fmla="*/ 1925052 h 1925052"/>
              <a:gd name="connsiteX1" fmla="*/ 0 w 2066223"/>
              <a:gd name="connsiteY1" fmla="*/ 0 h 1925052"/>
              <a:gd name="connsiteX2" fmla="*/ 2066223 w 2066223"/>
              <a:gd name="connsiteY2" fmla="*/ 1925052 h 1925052"/>
              <a:gd name="connsiteX3" fmla="*/ 0 w 2066223"/>
              <a:gd name="connsiteY3" fmla="*/ 1925052 h 19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223" h="1925052">
                <a:moveTo>
                  <a:pt x="0" y="1925052"/>
                </a:moveTo>
                <a:lnTo>
                  <a:pt x="0" y="0"/>
                </a:lnTo>
                <a:cubicBezTo>
                  <a:pt x="332607" y="1017069"/>
                  <a:pt x="1040598" y="1620251"/>
                  <a:pt x="2066223" y="1925052"/>
                </a:cubicBezTo>
                <a:lnTo>
                  <a:pt x="0" y="1925052"/>
                </a:lnTo>
                <a:close/>
              </a:path>
            </a:pathLst>
          </a:custGeom>
          <a:solidFill>
            <a:srgbClr val="700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724ABBE-3BC6-4913-A6B0-8E46259A954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549" y="297643"/>
            <a:ext cx="703702" cy="554654"/>
          </a:xfrm>
          <a:prstGeom prst="rect">
            <a:avLst/>
          </a:prstGeom>
          <a:noFill/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464603-4F2E-42D9-9A02-FCBDBCEBDB65}"/>
              </a:ext>
            </a:extLst>
          </p:cNvPr>
          <p:cNvSpPr txBox="1"/>
          <p:nvPr/>
        </p:nvSpPr>
        <p:spPr>
          <a:xfrm>
            <a:off x="545510" y="1052883"/>
            <a:ext cx="39727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/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测试条件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:</a:t>
            </a:r>
          </a:p>
          <a:p>
            <a:pPr marL="571500" indent="-571500" algn="l" defTabSz="1828800" hangingPunct="1">
              <a:buFontTx/>
              <a:buChar char="-"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输入单信号采样率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: 48Ksps</a:t>
            </a:r>
          </a:p>
          <a:p>
            <a:pPr marL="571500" indent="-571500" algn="l" defTabSz="1828800" hangingPunct="1">
              <a:buFontTx/>
              <a:buChar char="-"/>
            </a:pP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571500" indent="-571500" algn="l" defTabSz="1828800" hangingPunct="1">
              <a:buFontTx/>
              <a:buChar char="-"/>
            </a:pP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DAC 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模拟增益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: +0dB</a:t>
            </a:r>
          </a:p>
          <a:p>
            <a:pPr marL="571500" indent="-571500" algn="l" defTabSz="1828800" hangingPunct="1">
              <a:buFontTx/>
              <a:buChar char="-"/>
            </a:pP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571500" indent="-571500" algn="l" defTabSz="1828800" hangingPunct="1">
              <a:buFontTx/>
              <a:buChar char="-"/>
            </a:pP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DAC </a:t>
            </a: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数字增益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: 0dB</a:t>
            </a:r>
          </a:p>
          <a:p>
            <a:pPr marL="571500" indent="-571500" algn="l" defTabSz="1828800" hangingPunct="1">
              <a:buFontTx/>
              <a:buChar char="-"/>
            </a:pP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 marL="571500" indent="-571500" algn="l" defTabSz="1828800" hangingPunct="1">
              <a:buFontTx/>
              <a:buChar char="-"/>
            </a:pPr>
            <a:r>
              <a:rPr lang="zh-CN" altLang="en-US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负载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: 600</a:t>
            </a:r>
            <a:r>
              <a:rPr lang="en-US" altLang="zh-CN" sz="1600" b="1" dirty="0">
                <a:solidFill>
                  <a:srgbClr val="650F18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sym typeface="Symbol" panose="05050102010706020507" pitchFamily="18" charset="2"/>
              </a:rPr>
              <a:t> and 32</a:t>
            </a:r>
            <a:endParaRPr lang="en-US" altLang="zh-CN" sz="1600" b="1" dirty="0">
              <a:solidFill>
                <a:srgbClr val="650F18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6444C42-4E38-47A1-A363-81FB8301F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49" y="3779521"/>
            <a:ext cx="5166627" cy="25240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5F020B8-E759-4C4A-ABC4-20A451E4C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895" y="1052883"/>
            <a:ext cx="5163670" cy="252403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7ECA21B-0062-41C3-A73A-13D3AFD30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895" y="3779521"/>
            <a:ext cx="5163669" cy="252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2003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4454</TotalTime>
  <Words>1650</Words>
  <Application>Microsoft Office PowerPoint</Application>
  <PresentationFormat>宽屏</PresentationFormat>
  <Paragraphs>389</Paragraphs>
  <Slides>23</Slides>
  <Notes>2</Notes>
  <HiddenSlides>0</HiddenSlides>
  <MMClips>3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Helvetica Neue</vt:lpstr>
      <vt:lpstr>等线</vt:lpstr>
      <vt:lpstr>等线 Light</vt:lpstr>
      <vt:lpstr>黑体</vt:lpstr>
      <vt:lpstr>华文新魏</vt:lpstr>
      <vt:lpstr>华文行楷</vt:lpstr>
      <vt:lpstr>思源黑体 CN Heavy</vt:lpstr>
      <vt:lpstr>微软雅黑</vt:lpstr>
      <vt:lpstr>字魂105号-简雅黑</vt:lpstr>
      <vt:lpstr>字魂181号-飞驰标题体</vt:lpstr>
      <vt:lpstr>字魂58号-创中黑</vt:lpstr>
      <vt:lpstr>字魂59号-创粗黑</vt:lpstr>
      <vt:lpstr>Agency FB</vt:lpstr>
      <vt:lpstr>Arial</vt:lpstr>
      <vt:lpstr>Microsoft Sans Serif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兆威 朱</dc:creator>
  <cp:lastModifiedBy>兆威 朱</cp:lastModifiedBy>
  <cp:revision>186</cp:revision>
  <dcterms:created xsi:type="dcterms:W3CDTF">2020-11-19T02:06:13Z</dcterms:created>
  <dcterms:modified xsi:type="dcterms:W3CDTF">2021-10-09T09:54:38Z</dcterms:modified>
</cp:coreProperties>
</file>